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sldIdLst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자유형: 도형 4">
            <a:extLst>
              <a:ext uri="{FF2B5EF4-FFF2-40B4-BE49-F238E27FC236}">
                <a16:creationId xmlns:a16="http://schemas.microsoft.com/office/drawing/2014/main" id="{C6179DE7-D0F5-4FCE-9D64-2210387C6D0C}"/>
              </a:ext>
            </a:extLst>
          </p:cNvPr>
          <p:cNvSpPr/>
          <p:nvPr userDrawn="1"/>
        </p:nvSpPr>
        <p:spPr>
          <a:xfrm>
            <a:off x="2255574" y="-6800"/>
            <a:ext cx="9715500" cy="5368759"/>
          </a:xfrm>
          <a:custGeom>
            <a:avLst/>
            <a:gdLst>
              <a:gd name="connsiteX0" fmla="*/ 0 w 7296150"/>
              <a:gd name="connsiteY0" fmla="*/ 0 h 4038600"/>
              <a:gd name="connsiteX1" fmla="*/ 523875 w 7296150"/>
              <a:gd name="connsiteY1" fmla="*/ 38100 h 4038600"/>
              <a:gd name="connsiteX2" fmla="*/ 7296150 w 7296150"/>
              <a:gd name="connsiteY2" fmla="*/ 4038600 h 4038600"/>
              <a:gd name="connsiteX3" fmla="*/ 0 w 7296150"/>
              <a:gd name="connsiteY3" fmla="*/ 0 h 4038600"/>
              <a:gd name="connsiteX0" fmla="*/ 0 w 7277100"/>
              <a:gd name="connsiteY0" fmla="*/ 0 h 4000500"/>
              <a:gd name="connsiteX1" fmla="*/ 504825 w 7277100"/>
              <a:gd name="connsiteY1" fmla="*/ 0 h 4000500"/>
              <a:gd name="connsiteX2" fmla="*/ 7277100 w 7277100"/>
              <a:gd name="connsiteY2" fmla="*/ 4000500 h 4000500"/>
              <a:gd name="connsiteX3" fmla="*/ 0 w 7277100"/>
              <a:gd name="connsiteY3" fmla="*/ 0 h 400050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26053"/>
              <a:gd name="connsiteX1" fmla="*/ 514350 w 7286625"/>
              <a:gd name="connsiteY1" fmla="*/ 19050 h 4026053"/>
              <a:gd name="connsiteX2" fmla="*/ 7286625 w 7286625"/>
              <a:gd name="connsiteY2" fmla="*/ 4019550 h 4026053"/>
              <a:gd name="connsiteX3" fmla="*/ 0 w 7286625"/>
              <a:gd name="connsiteY3" fmla="*/ 0 h 4026053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286"/>
              <a:gd name="connsiteX1" fmla="*/ 514350 w 7286625"/>
              <a:gd name="connsiteY1" fmla="*/ 19050 h 4029286"/>
              <a:gd name="connsiteX2" fmla="*/ 7286625 w 7286625"/>
              <a:gd name="connsiteY2" fmla="*/ 4019550 h 4029286"/>
              <a:gd name="connsiteX3" fmla="*/ 0 w 7286625"/>
              <a:gd name="connsiteY3" fmla="*/ 0 h 4029286"/>
              <a:gd name="connsiteX0" fmla="*/ 0 w 7286625"/>
              <a:gd name="connsiteY0" fmla="*/ 0 h 4030399"/>
              <a:gd name="connsiteX1" fmla="*/ 514350 w 7286625"/>
              <a:gd name="connsiteY1" fmla="*/ 19050 h 4030399"/>
              <a:gd name="connsiteX2" fmla="*/ 7286625 w 7286625"/>
              <a:gd name="connsiteY2" fmla="*/ 4019550 h 4030399"/>
              <a:gd name="connsiteX3" fmla="*/ 0 w 7286625"/>
              <a:gd name="connsiteY3" fmla="*/ 0 h 4030399"/>
              <a:gd name="connsiteX0" fmla="*/ 0 w 7286625"/>
              <a:gd name="connsiteY0" fmla="*/ 0 h 4030447"/>
              <a:gd name="connsiteX1" fmla="*/ 514350 w 7286625"/>
              <a:gd name="connsiteY1" fmla="*/ 19050 h 4030447"/>
              <a:gd name="connsiteX2" fmla="*/ 7286625 w 7286625"/>
              <a:gd name="connsiteY2" fmla="*/ 4019550 h 4030447"/>
              <a:gd name="connsiteX3" fmla="*/ 0 w 7286625"/>
              <a:gd name="connsiteY3" fmla="*/ 0 h 4030447"/>
              <a:gd name="connsiteX0" fmla="*/ 0 w 7286625"/>
              <a:gd name="connsiteY0" fmla="*/ 0 h 4030896"/>
              <a:gd name="connsiteX1" fmla="*/ 514350 w 7286625"/>
              <a:gd name="connsiteY1" fmla="*/ 19050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30896"/>
              <a:gd name="connsiteX1" fmla="*/ 514350 w 7286625"/>
              <a:gd name="connsiteY1" fmla="*/ 9525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26737"/>
              <a:gd name="connsiteX1" fmla="*/ 514350 w 7286625"/>
              <a:gd name="connsiteY1" fmla="*/ 9525 h 4026737"/>
              <a:gd name="connsiteX2" fmla="*/ 7286625 w 7286625"/>
              <a:gd name="connsiteY2" fmla="*/ 4019550 h 4026737"/>
              <a:gd name="connsiteX3" fmla="*/ 0 w 7286625"/>
              <a:gd name="connsiteY3" fmla="*/ 0 h 4026737"/>
              <a:gd name="connsiteX0" fmla="*/ 0 w 7286625"/>
              <a:gd name="connsiteY0" fmla="*/ 0 h 4026569"/>
              <a:gd name="connsiteX1" fmla="*/ 514350 w 7286625"/>
              <a:gd name="connsiteY1" fmla="*/ 9525 h 4026569"/>
              <a:gd name="connsiteX2" fmla="*/ 7286625 w 7286625"/>
              <a:gd name="connsiteY2" fmla="*/ 4019550 h 4026569"/>
              <a:gd name="connsiteX3" fmla="*/ 0 w 7286625"/>
              <a:gd name="connsiteY3" fmla="*/ 0 h 4026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6625" h="4026569">
                <a:moveTo>
                  <a:pt x="0" y="0"/>
                </a:moveTo>
                <a:lnTo>
                  <a:pt x="514350" y="9525"/>
                </a:lnTo>
                <a:cubicBezTo>
                  <a:pt x="685800" y="1990725"/>
                  <a:pt x="2171700" y="3810000"/>
                  <a:pt x="7286625" y="4019550"/>
                </a:cubicBezTo>
                <a:cubicBezTo>
                  <a:pt x="2543175" y="4156075"/>
                  <a:pt x="304800" y="2282825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23589" y="4005065"/>
            <a:ext cx="4320283" cy="1536172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800" b="1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23392" y="5541235"/>
            <a:ext cx="4320283" cy="672075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867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96FFB94C-B84A-46A3-BF10-6C511C2C85D4}"/>
              </a:ext>
            </a:extLst>
          </p:cNvPr>
          <p:cNvSpPr/>
          <p:nvPr userDrawn="1"/>
        </p:nvSpPr>
        <p:spPr>
          <a:xfrm>
            <a:off x="2438399" y="-6799"/>
            <a:ext cx="9715500" cy="5347457"/>
          </a:xfrm>
          <a:custGeom>
            <a:avLst/>
            <a:gdLst>
              <a:gd name="connsiteX0" fmla="*/ 0 w 7296150"/>
              <a:gd name="connsiteY0" fmla="*/ 0 h 4038600"/>
              <a:gd name="connsiteX1" fmla="*/ 523875 w 7296150"/>
              <a:gd name="connsiteY1" fmla="*/ 38100 h 4038600"/>
              <a:gd name="connsiteX2" fmla="*/ 7296150 w 7296150"/>
              <a:gd name="connsiteY2" fmla="*/ 4038600 h 4038600"/>
              <a:gd name="connsiteX3" fmla="*/ 0 w 7296150"/>
              <a:gd name="connsiteY3" fmla="*/ 0 h 4038600"/>
              <a:gd name="connsiteX0" fmla="*/ 0 w 7277100"/>
              <a:gd name="connsiteY0" fmla="*/ 0 h 4000500"/>
              <a:gd name="connsiteX1" fmla="*/ 504825 w 7277100"/>
              <a:gd name="connsiteY1" fmla="*/ 0 h 4000500"/>
              <a:gd name="connsiteX2" fmla="*/ 7277100 w 7277100"/>
              <a:gd name="connsiteY2" fmla="*/ 4000500 h 4000500"/>
              <a:gd name="connsiteX3" fmla="*/ 0 w 7277100"/>
              <a:gd name="connsiteY3" fmla="*/ 0 h 400050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26053"/>
              <a:gd name="connsiteX1" fmla="*/ 514350 w 7286625"/>
              <a:gd name="connsiteY1" fmla="*/ 19050 h 4026053"/>
              <a:gd name="connsiteX2" fmla="*/ 7286625 w 7286625"/>
              <a:gd name="connsiteY2" fmla="*/ 4019550 h 4026053"/>
              <a:gd name="connsiteX3" fmla="*/ 0 w 7286625"/>
              <a:gd name="connsiteY3" fmla="*/ 0 h 4026053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286"/>
              <a:gd name="connsiteX1" fmla="*/ 514350 w 7286625"/>
              <a:gd name="connsiteY1" fmla="*/ 19050 h 4029286"/>
              <a:gd name="connsiteX2" fmla="*/ 7286625 w 7286625"/>
              <a:gd name="connsiteY2" fmla="*/ 4019550 h 4029286"/>
              <a:gd name="connsiteX3" fmla="*/ 0 w 7286625"/>
              <a:gd name="connsiteY3" fmla="*/ 0 h 4029286"/>
              <a:gd name="connsiteX0" fmla="*/ 0 w 7286625"/>
              <a:gd name="connsiteY0" fmla="*/ 0 h 4030399"/>
              <a:gd name="connsiteX1" fmla="*/ 514350 w 7286625"/>
              <a:gd name="connsiteY1" fmla="*/ 19050 h 4030399"/>
              <a:gd name="connsiteX2" fmla="*/ 7286625 w 7286625"/>
              <a:gd name="connsiteY2" fmla="*/ 4019550 h 4030399"/>
              <a:gd name="connsiteX3" fmla="*/ 0 w 7286625"/>
              <a:gd name="connsiteY3" fmla="*/ 0 h 4030399"/>
              <a:gd name="connsiteX0" fmla="*/ 0 w 7286625"/>
              <a:gd name="connsiteY0" fmla="*/ 0 h 4030447"/>
              <a:gd name="connsiteX1" fmla="*/ 514350 w 7286625"/>
              <a:gd name="connsiteY1" fmla="*/ 19050 h 4030447"/>
              <a:gd name="connsiteX2" fmla="*/ 7286625 w 7286625"/>
              <a:gd name="connsiteY2" fmla="*/ 4019550 h 4030447"/>
              <a:gd name="connsiteX3" fmla="*/ 0 w 7286625"/>
              <a:gd name="connsiteY3" fmla="*/ 0 h 4030447"/>
              <a:gd name="connsiteX0" fmla="*/ 0 w 7286625"/>
              <a:gd name="connsiteY0" fmla="*/ 0 h 4030896"/>
              <a:gd name="connsiteX1" fmla="*/ 514350 w 7286625"/>
              <a:gd name="connsiteY1" fmla="*/ 19050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30896"/>
              <a:gd name="connsiteX1" fmla="*/ 514350 w 7286625"/>
              <a:gd name="connsiteY1" fmla="*/ 9525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26737"/>
              <a:gd name="connsiteX1" fmla="*/ 514350 w 7286625"/>
              <a:gd name="connsiteY1" fmla="*/ 9525 h 4026737"/>
              <a:gd name="connsiteX2" fmla="*/ 7286625 w 7286625"/>
              <a:gd name="connsiteY2" fmla="*/ 4019550 h 4026737"/>
              <a:gd name="connsiteX3" fmla="*/ 0 w 7286625"/>
              <a:gd name="connsiteY3" fmla="*/ 0 h 4026737"/>
              <a:gd name="connsiteX0" fmla="*/ 0 w 7286625"/>
              <a:gd name="connsiteY0" fmla="*/ 0 h 4026569"/>
              <a:gd name="connsiteX1" fmla="*/ 514350 w 7286625"/>
              <a:gd name="connsiteY1" fmla="*/ 9525 h 4026569"/>
              <a:gd name="connsiteX2" fmla="*/ 7286625 w 7286625"/>
              <a:gd name="connsiteY2" fmla="*/ 4019550 h 4026569"/>
              <a:gd name="connsiteX3" fmla="*/ 0 w 7286625"/>
              <a:gd name="connsiteY3" fmla="*/ 0 h 4026569"/>
              <a:gd name="connsiteX0" fmla="*/ 0 w 7286625"/>
              <a:gd name="connsiteY0" fmla="*/ 0 h 4007586"/>
              <a:gd name="connsiteX1" fmla="*/ 514350 w 7286625"/>
              <a:gd name="connsiteY1" fmla="*/ 9525 h 4007586"/>
              <a:gd name="connsiteX2" fmla="*/ 7286625 w 7286625"/>
              <a:gd name="connsiteY2" fmla="*/ 4000500 h 4007586"/>
              <a:gd name="connsiteX3" fmla="*/ 0 w 7286625"/>
              <a:gd name="connsiteY3" fmla="*/ 0 h 4007586"/>
              <a:gd name="connsiteX0" fmla="*/ 0 w 7286625"/>
              <a:gd name="connsiteY0" fmla="*/ 0 h 4011694"/>
              <a:gd name="connsiteX1" fmla="*/ 514350 w 7286625"/>
              <a:gd name="connsiteY1" fmla="*/ 9525 h 4011694"/>
              <a:gd name="connsiteX2" fmla="*/ 7286625 w 7286625"/>
              <a:gd name="connsiteY2" fmla="*/ 4000500 h 4011694"/>
              <a:gd name="connsiteX3" fmla="*/ 0 w 7286625"/>
              <a:gd name="connsiteY3" fmla="*/ 0 h 4011694"/>
              <a:gd name="connsiteX0" fmla="*/ 0 w 7286625"/>
              <a:gd name="connsiteY0" fmla="*/ 0 h 4010593"/>
              <a:gd name="connsiteX1" fmla="*/ 514350 w 7286625"/>
              <a:gd name="connsiteY1" fmla="*/ 9525 h 4010593"/>
              <a:gd name="connsiteX2" fmla="*/ 7286625 w 7286625"/>
              <a:gd name="connsiteY2" fmla="*/ 4000500 h 4010593"/>
              <a:gd name="connsiteX3" fmla="*/ 0 w 7286625"/>
              <a:gd name="connsiteY3" fmla="*/ 0 h 4010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6625" h="4010593">
                <a:moveTo>
                  <a:pt x="0" y="0"/>
                </a:moveTo>
                <a:lnTo>
                  <a:pt x="514350" y="9525"/>
                </a:lnTo>
                <a:cubicBezTo>
                  <a:pt x="685800" y="1990725"/>
                  <a:pt x="2171700" y="3790950"/>
                  <a:pt x="7286625" y="4000500"/>
                </a:cubicBezTo>
                <a:cubicBezTo>
                  <a:pt x="2562225" y="4165600"/>
                  <a:pt x="304800" y="228282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3" name="자유형: 도형 2">
            <a:extLst>
              <a:ext uri="{FF2B5EF4-FFF2-40B4-BE49-F238E27FC236}">
                <a16:creationId xmlns:a16="http://schemas.microsoft.com/office/drawing/2014/main" id="{D7620DE0-0A98-4621-A31C-3F83C507D1C1}"/>
              </a:ext>
            </a:extLst>
          </p:cNvPr>
          <p:cNvSpPr/>
          <p:nvPr userDrawn="1"/>
        </p:nvSpPr>
        <p:spPr>
          <a:xfrm>
            <a:off x="2289665" y="466503"/>
            <a:ext cx="9654747" cy="4993767"/>
          </a:xfrm>
          <a:custGeom>
            <a:avLst/>
            <a:gdLst>
              <a:gd name="connsiteX0" fmla="*/ 0 w 7239000"/>
              <a:gd name="connsiteY0" fmla="*/ 0 h 3733800"/>
              <a:gd name="connsiteX1" fmla="*/ 2047875 w 7239000"/>
              <a:gd name="connsiteY1" fmla="*/ 3486150 h 3733800"/>
              <a:gd name="connsiteX2" fmla="*/ 7239000 w 7239000"/>
              <a:gd name="connsiteY2" fmla="*/ 3733800 h 3733800"/>
              <a:gd name="connsiteX3" fmla="*/ 0 w 7239000"/>
              <a:gd name="connsiteY3" fmla="*/ 0 h 3733800"/>
              <a:gd name="connsiteX0" fmla="*/ 0 w 7239000"/>
              <a:gd name="connsiteY0" fmla="*/ 0 h 3733800"/>
              <a:gd name="connsiteX1" fmla="*/ 2047875 w 7239000"/>
              <a:gd name="connsiteY1" fmla="*/ 3486150 h 3733800"/>
              <a:gd name="connsiteX2" fmla="*/ 7239000 w 7239000"/>
              <a:gd name="connsiteY2" fmla="*/ 3733800 h 3733800"/>
              <a:gd name="connsiteX3" fmla="*/ 0 w 7239000"/>
              <a:gd name="connsiteY3" fmla="*/ 0 h 3733800"/>
              <a:gd name="connsiteX0" fmla="*/ 0 w 7239000"/>
              <a:gd name="connsiteY0" fmla="*/ 0 h 3917737"/>
              <a:gd name="connsiteX1" fmla="*/ 2047875 w 7239000"/>
              <a:gd name="connsiteY1" fmla="*/ 3486150 h 3917737"/>
              <a:gd name="connsiteX2" fmla="*/ 7239000 w 7239000"/>
              <a:gd name="connsiteY2" fmla="*/ 3733800 h 3917737"/>
              <a:gd name="connsiteX3" fmla="*/ 0 w 7239000"/>
              <a:gd name="connsiteY3" fmla="*/ 0 h 3917737"/>
              <a:gd name="connsiteX0" fmla="*/ 0 w 7239000"/>
              <a:gd name="connsiteY0" fmla="*/ 0 h 3917737"/>
              <a:gd name="connsiteX1" fmla="*/ 2047875 w 7239000"/>
              <a:gd name="connsiteY1" fmla="*/ 3486150 h 3917737"/>
              <a:gd name="connsiteX2" fmla="*/ 7239000 w 7239000"/>
              <a:gd name="connsiteY2" fmla="*/ 3733800 h 3917737"/>
              <a:gd name="connsiteX3" fmla="*/ 0 w 7239000"/>
              <a:gd name="connsiteY3" fmla="*/ 0 h 3917737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9418"/>
              <a:gd name="connsiteX1" fmla="*/ 7239000 w 7239000"/>
              <a:gd name="connsiteY1" fmla="*/ 3733800 h 3739418"/>
              <a:gd name="connsiteX2" fmla="*/ 0 w 7239000"/>
              <a:gd name="connsiteY2" fmla="*/ 0 h 3739418"/>
              <a:gd name="connsiteX0" fmla="*/ 0 w 7239000"/>
              <a:gd name="connsiteY0" fmla="*/ 0 h 3741985"/>
              <a:gd name="connsiteX1" fmla="*/ 7239000 w 7239000"/>
              <a:gd name="connsiteY1" fmla="*/ 3733800 h 3741985"/>
              <a:gd name="connsiteX2" fmla="*/ 0 w 7239000"/>
              <a:gd name="connsiteY2" fmla="*/ 0 h 3741985"/>
              <a:gd name="connsiteX0" fmla="*/ 0 w 7239000"/>
              <a:gd name="connsiteY0" fmla="*/ 0 h 3744767"/>
              <a:gd name="connsiteX1" fmla="*/ 7239000 w 7239000"/>
              <a:gd name="connsiteY1" fmla="*/ 3733800 h 3744767"/>
              <a:gd name="connsiteX2" fmla="*/ 0 w 7239000"/>
              <a:gd name="connsiteY2" fmla="*/ 0 h 3744767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995335"/>
              <a:gd name="connsiteX1" fmla="*/ 7172325 w 7172325"/>
              <a:gd name="connsiteY1" fmla="*/ 3705225 h 3995335"/>
              <a:gd name="connsiteX2" fmla="*/ 0 w 7172325"/>
              <a:gd name="connsiteY2" fmla="*/ 0 h 3995335"/>
              <a:gd name="connsiteX0" fmla="*/ 0 w 7172325"/>
              <a:gd name="connsiteY0" fmla="*/ 0 h 3995335"/>
              <a:gd name="connsiteX1" fmla="*/ 7172325 w 7172325"/>
              <a:gd name="connsiteY1" fmla="*/ 3705225 h 3995335"/>
              <a:gd name="connsiteX2" fmla="*/ 0 w 7172325"/>
              <a:gd name="connsiteY2" fmla="*/ 0 h 3995335"/>
              <a:gd name="connsiteX0" fmla="*/ 0 w 7172325"/>
              <a:gd name="connsiteY0" fmla="*/ 0 h 3927313"/>
              <a:gd name="connsiteX1" fmla="*/ 7172325 w 7172325"/>
              <a:gd name="connsiteY1" fmla="*/ 3705225 h 3927313"/>
              <a:gd name="connsiteX2" fmla="*/ 0 w 7172325"/>
              <a:gd name="connsiteY2" fmla="*/ 0 h 3927313"/>
              <a:gd name="connsiteX0" fmla="*/ 0 w 7172325"/>
              <a:gd name="connsiteY0" fmla="*/ 0 h 3705225"/>
              <a:gd name="connsiteX1" fmla="*/ 7172325 w 7172325"/>
              <a:gd name="connsiteY1" fmla="*/ 3705225 h 3705225"/>
              <a:gd name="connsiteX2" fmla="*/ 0 w 7172325"/>
              <a:gd name="connsiteY2" fmla="*/ 0 h 3705225"/>
              <a:gd name="connsiteX0" fmla="*/ 0 w 7172325"/>
              <a:gd name="connsiteY0" fmla="*/ 0 h 3975065"/>
              <a:gd name="connsiteX1" fmla="*/ 7172325 w 7172325"/>
              <a:gd name="connsiteY1" fmla="*/ 3705225 h 3975065"/>
              <a:gd name="connsiteX2" fmla="*/ 0 w 7172325"/>
              <a:gd name="connsiteY2" fmla="*/ 0 h 3975065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0 w 7172325"/>
              <a:gd name="connsiteY0" fmla="*/ 0 h 3892257"/>
              <a:gd name="connsiteX1" fmla="*/ 7172325 w 7172325"/>
              <a:gd name="connsiteY1" fmla="*/ 3705225 h 3892257"/>
              <a:gd name="connsiteX2" fmla="*/ 0 w 7172325"/>
              <a:gd name="connsiteY2" fmla="*/ 0 h 3892257"/>
              <a:gd name="connsiteX0" fmla="*/ 0 w 7172325"/>
              <a:gd name="connsiteY0" fmla="*/ 0 h 3713751"/>
              <a:gd name="connsiteX1" fmla="*/ 7172325 w 7172325"/>
              <a:gd name="connsiteY1" fmla="*/ 3705225 h 3713751"/>
              <a:gd name="connsiteX2" fmla="*/ 0 w 7172325"/>
              <a:gd name="connsiteY2" fmla="*/ 0 h 3713751"/>
              <a:gd name="connsiteX0" fmla="*/ 0 w 7172325"/>
              <a:gd name="connsiteY0" fmla="*/ 0 h 3719098"/>
              <a:gd name="connsiteX1" fmla="*/ 7172325 w 7172325"/>
              <a:gd name="connsiteY1" fmla="*/ 3705225 h 3719098"/>
              <a:gd name="connsiteX2" fmla="*/ 0 w 7172325"/>
              <a:gd name="connsiteY2" fmla="*/ 0 h 371909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28733"/>
              <a:gd name="connsiteX1" fmla="*/ 7172325 w 7172325"/>
              <a:gd name="connsiteY1" fmla="*/ 3705225 h 3728733"/>
              <a:gd name="connsiteX2" fmla="*/ 0 w 7172325"/>
              <a:gd name="connsiteY2" fmla="*/ 0 h 3728733"/>
              <a:gd name="connsiteX0" fmla="*/ 0 w 7172325"/>
              <a:gd name="connsiteY0" fmla="*/ 0 h 3722357"/>
              <a:gd name="connsiteX1" fmla="*/ 7172325 w 7172325"/>
              <a:gd name="connsiteY1" fmla="*/ 3705225 h 3722357"/>
              <a:gd name="connsiteX2" fmla="*/ 0 w 7172325"/>
              <a:gd name="connsiteY2" fmla="*/ 0 h 3722357"/>
              <a:gd name="connsiteX0" fmla="*/ 0 w 7162598"/>
              <a:gd name="connsiteY0" fmla="*/ 0 h 3722357"/>
              <a:gd name="connsiteX1" fmla="*/ 7162598 w 7162598"/>
              <a:gd name="connsiteY1" fmla="*/ 3705225 h 3722357"/>
              <a:gd name="connsiteX2" fmla="*/ 0 w 7162598"/>
              <a:gd name="connsiteY2" fmla="*/ 0 h 3722357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26589"/>
              <a:gd name="connsiteX1" fmla="*/ 7162598 w 7162598"/>
              <a:gd name="connsiteY1" fmla="*/ 3705225 h 3726589"/>
              <a:gd name="connsiteX2" fmla="*/ 0 w 7162598"/>
              <a:gd name="connsiteY2" fmla="*/ 0 h 372658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56562"/>
              <a:gd name="connsiteY0" fmla="*/ 0 h 3745687"/>
              <a:gd name="connsiteX1" fmla="*/ 7156562 w 7156562"/>
              <a:gd name="connsiteY1" fmla="*/ 3714279 h 3745687"/>
              <a:gd name="connsiteX2" fmla="*/ 0 w 7156562"/>
              <a:gd name="connsiteY2" fmla="*/ 0 h 3745687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45988"/>
              <a:gd name="connsiteX1" fmla="*/ 7247096 w 7247096"/>
              <a:gd name="connsiteY1" fmla="*/ 3705225 h 3745988"/>
              <a:gd name="connsiteX2" fmla="*/ 0 w 7247096"/>
              <a:gd name="connsiteY2" fmla="*/ 0 h 3745988"/>
              <a:gd name="connsiteX0" fmla="*/ 0 w 7247096"/>
              <a:gd name="connsiteY0" fmla="*/ 0 h 3745988"/>
              <a:gd name="connsiteX1" fmla="*/ 7247096 w 7247096"/>
              <a:gd name="connsiteY1" fmla="*/ 3705225 h 3745988"/>
              <a:gd name="connsiteX2" fmla="*/ 0 w 7247096"/>
              <a:gd name="connsiteY2" fmla="*/ 0 h 3745988"/>
              <a:gd name="connsiteX0" fmla="*/ 0 w 7247096"/>
              <a:gd name="connsiteY0" fmla="*/ 0 h 3742385"/>
              <a:gd name="connsiteX1" fmla="*/ 7247096 w 7247096"/>
              <a:gd name="connsiteY1" fmla="*/ 3705225 h 3742385"/>
              <a:gd name="connsiteX2" fmla="*/ 0 w 7247096"/>
              <a:gd name="connsiteY2" fmla="*/ 0 h 374238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41060" h="3745325">
                <a:moveTo>
                  <a:pt x="0" y="0"/>
                </a:moveTo>
                <a:cubicBezTo>
                  <a:pt x="698112" y="2619307"/>
                  <a:pt x="3122351" y="3745804"/>
                  <a:pt x="7241060" y="3708243"/>
                </a:cubicBezTo>
                <a:cubicBezTo>
                  <a:pt x="3402389" y="3964568"/>
                  <a:pt x="561837" y="2909449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304079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10372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78457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7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04800" y="1316766"/>
            <a:ext cx="8584243" cy="4366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311696" y="5682850"/>
            <a:ext cx="11568608" cy="7224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>
              <a:solidFill>
                <a:schemeClr val="tx1"/>
              </a:solidFill>
            </a:endParaRP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13786" y="1873324"/>
            <a:ext cx="4114129" cy="30424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20162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354400" y="627275"/>
            <a:ext cx="3360000" cy="33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494440" y="4089360"/>
            <a:ext cx="2219961" cy="22199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812477" y="1773170"/>
            <a:ext cx="2219799" cy="221410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016014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10372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78457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719403" y="1508787"/>
            <a:ext cx="5376597" cy="28803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19403" y="4389107"/>
            <a:ext cx="5376597" cy="19202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337453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480000" y="480001"/>
            <a:ext cx="3600000" cy="589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5" name="Rectangle 4"/>
          <p:cNvSpPr/>
          <p:nvPr userDrawn="1"/>
        </p:nvSpPr>
        <p:spPr>
          <a:xfrm>
            <a:off x="8103632" y="480001"/>
            <a:ext cx="3600000" cy="589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291816" y="480001"/>
            <a:ext cx="3600000" cy="589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99169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159896" y="2492896"/>
            <a:ext cx="1872208" cy="1872208"/>
          </a:xfrm>
          <a:prstGeom prst="ellipse">
            <a:avLst/>
          </a:prstGeom>
          <a:solidFill>
            <a:schemeClr val="bg1"/>
          </a:solidFill>
          <a:ln w="889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535571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99771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67856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2468896"/>
            <a:ext cx="2976000" cy="38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144000" y="2468896"/>
            <a:ext cx="2976000" cy="38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9216000" y="2468896"/>
            <a:ext cx="2976000" cy="38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72000" y="2468896"/>
            <a:ext cx="2976000" cy="384000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21580029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6110731" y="0"/>
            <a:ext cx="3048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5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9144000" y="931704"/>
            <a:ext cx="3048000" cy="24962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6110731" y="3438142"/>
            <a:ext cx="3048000" cy="24962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063172" y="932723"/>
            <a:ext cx="3048000" cy="24962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3439160"/>
            <a:ext cx="3048000" cy="24962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057065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1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851280" y="1699523"/>
            <a:ext cx="2649569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7500220" y="1699523"/>
            <a:ext cx="2342984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9842831" y="1699523"/>
            <a:ext cx="2342984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851280" y="3952861"/>
            <a:ext cx="2649569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7500220" y="3952861"/>
            <a:ext cx="2342984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9842831" y="3952861"/>
            <a:ext cx="2342984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" y="1696861"/>
            <a:ext cx="4859363" cy="451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462019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472011" y="1508786"/>
            <a:ext cx="3799787" cy="486556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444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4101075"/>
            <a:ext cx="12192000" cy="2208245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582326"/>
            <a:ext cx="12192000" cy="76808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97" y="5350411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309320"/>
            <a:ext cx="12192000" cy="960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/>
          <p:cNvSpPr/>
          <p:nvPr userDrawn="1"/>
        </p:nvSpPr>
        <p:spPr>
          <a:xfrm>
            <a:off x="0" y="6211360"/>
            <a:ext cx="12192000" cy="96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228884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자유형: 도형 2">
            <a:extLst>
              <a:ext uri="{FF2B5EF4-FFF2-40B4-BE49-F238E27FC236}">
                <a16:creationId xmlns:a16="http://schemas.microsoft.com/office/drawing/2014/main" id="{208B27CB-0016-4E16-B332-AB8C261D2D73}"/>
              </a:ext>
            </a:extLst>
          </p:cNvPr>
          <p:cNvSpPr/>
          <p:nvPr userDrawn="1"/>
        </p:nvSpPr>
        <p:spPr>
          <a:xfrm>
            <a:off x="2993020" y="6762"/>
            <a:ext cx="1859661" cy="6863917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668647 w 1245586"/>
              <a:gd name="connsiteY0" fmla="*/ 0 h 5123289"/>
              <a:gd name="connsiteX1" fmla="*/ 285672 w 1245586"/>
              <a:gd name="connsiteY1" fmla="*/ 5123289 h 5123289"/>
              <a:gd name="connsiteX2" fmla="*/ 0 w 1245586"/>
              <a:gd name="connsiteY2" fmla="*/ 5123289 h 5123289"/>
              <a:gd name="connsiteX3" fmla="*/ 668647 w 1245586"/>
              <a:gd name="connsiteY3" fmla="*/ 0 h 5123289"/>
              <a:gd name="connsiteX0" fmla="*/ 668647 w 1393156"/>
              <a:gd name="connsiteY0" fmla="*/ 0 h 5138037"/>
              <a:gd name="connsiteX1" fmla="*/ 632259 w 1393156"/>
              <a:gd name="connsiteY1" fmla="*/ 5138037 h 5138037"/>
              <a:gd name="connsiteX2" fmla="*/ 0 w 1393156"/>
              <a:gd name="connsiteY2" fmla="*/ 5123289 h 5138037"/>
              <a:gd name="connsiteX3" fmla="*/ 668647 w 13931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94880"/>
              <a:gd name="connsiteY0" fmla="*/ 0 h 5138037"/>
              <a:gd name="connsiteX1" fmla="*/ 588014 w 1394880"/>
              <a:gd name="connsiteY1" fmla="*/ 5138037 h 5138037"/>
              <a:gd name="connsiteX2" fmla="*/ 0 w 1394880"/>
              <a:gd name="connsiteY2" fmla="*/ 5123289 h 5138037"/>
              <a:gd name="connsiteX3" fmla="*/ 668647 w 1394880"/>
              <a:gd name="connsiteY3" fmla="*/ 0 h 5138037"/>
              <a:gd name="connsiteX0" fmla="*/ 662823 w 1391760"/>
              <a:gd name="connsiteY0" fmla="*/ 0 h 5158422"/>
              <a:gd name="connsiteX1" fmla="*/ 588014 w 1391760"/>
              <a:gd name="connsiteY1" fmla="*/ 5158422 h 5158422"/>
              <a:gd name="connsiteX2" fmla="*/ 0 w 1391760"/>
              <a:gd name="connsiteY2" fmla="*/ 5143674 h 5158422"/>
              <a:gd name="connsiteX3" fmla="*/ 662823 w 1391760"/>
              <a:gd name="connsiteY3" fmla="*/ 0 h 5158422"/>
              <a:gd name="connsiteX0" fmla="*/ 669497 w 1398434"/>
              <a:gd name="connsiteY0" fmla="*/ 0 h 5158422"/>
              <a:gd name="connsiteX1" fmla="*/ 594688 w 1398434"/>
              <a:gd name="connsiteY1" fmla="*/ 5158422 h 5158422"/>
              <a:gd name="connsiteX2" fmla="*/ 0 w 1398434"/>
              <a:gd name="connsiteY2" fmla="*/ 5150348 h 5158422"/>
              <a:gd name="connsiteX3" fmla="*/ 669497 w 1398434"/>
              <a:gd name="connsiteY3" fmla="*/ 0 h 5158422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60636"/>
              <a:gd name="connsiteY0" fmla="*/ 0 h 5161439"/>
              <a:gd name="connsiteX1" fmla="*/ 594688 w 1360636"/>
              <a:gd name="connsiteY1" fmla="*/ 5161439 h 5161439"/>
              <a:gd name="connsiteX2" fmla="*/ 0 w 1360636"/>
              <a:gd name="connsiteY2" fmla="*/ 5153365 h 5161439"/>
              <a:gd name="connsiteX3" fmla="*/ 588016 w 1360636"/>
              <a:gd name="connsiteY3" fmla="*/ 0 h 5161439"/>
              <a:gd name="connsiteX0" fmla="*/ 666618 w 1401622"/>
              <a:gd name="connsiteY0" fmla="*/ 0 h 5161439"/>
              <a:gd name="connsiteX1" fmla="*/ 594688 w 1401622"/>
              <a:gd name="connsiteY1" fmla="*/ 5161439 h 5161439"/>
              <a:gd name="connsiteX2" fmla="*/ 0 w 1401622"/>
              <a:gd name="connsiteY2" fmla="*/ 5153365 h 5161439"/>
              <a:gd name="connsiteX3" fmla="*/ 666618 w 1401622"/>
              <a:gd name="connsiteY3" fmla="*/ 0 h 5161439"/>
              <a:gd name="connsiteX0" fmla="*/ 666618 w 1149867"/>
              <a:gd name="connsiteY0" fmla="*/ 547422 h 5708861"/>
              <a:gd name="connsiteX1" fmla="*/ 757819 w 1149867"/>
              <a:gd name="connsiteY1" fmla="*/ 731398 h 5708861"/>
              <a:gd name="connsiteX2" fmla="*/ 594688 w 1149867"/>
              <a:gd name="connsiteY2" fmla="*/ 5708861 h 5708861"/>
              <a:gd name="connsiteX3" fmla="*/ 0 w 1149867"/>
              <a:gd name="connsiteY3" fmla="*/ 5700787 h 5708861"/>
              <a:gd name="connsiteX4" fmla="*/ 666618 w 1149867"/>
              <a:gd name="connsiteY4" fmla="*/ 547422 h 5708861"/>
              <a:gd name="connsiteX0" fmla="*/ 666618 w 1149867"/>
              <a:gd name="connsiteY0" fmla="*/ 537491 h 5698930"/>
              <a:gd name="connsiteX1" fmla="*/ 645156 w 1149867"/>
              <a:gd name="connsiteY1" fmla="*/ 745047 h 5698930"/>
              <a:gd name="connsiteX2" fmla="*/ 594688 w 1149867"/>
              <a:gd name="connsiteY2" fmla="*/ 5698930 h 5698930"/>
              <a:gd name="connsiteX3" fmla="*/ 0 w 1149867"/>
              <a:gd name="connsiteY3" fmla="*/ 5690856 h 5698930"/>
              <a:gd name="connsiteX4" fmla="*/ 666618 w 1149867"/>
              <a:gd name="connsiteY4" fmla="*/ 537491 h 5698930"/>
              <a:gd name="connsiteX0" fmla="*/ 698058 w 1170507"/>
              <a:gd name="connsiteY0" fmla="*/ 539678 h 5695877"/>
              <a:gd name="connsiteX1" fmla="*/ 645156 w 1170507"/>
              <a:gd name="connsiteY1" fmla="*/ 741994 h 5695877"/>
              <a:gd name="connsiteX2" fmla="*/ 594688 w 1170507"/>
              <a:gd name="connsiteY2" fmla="*/ 5695877 h 5695877"/>
              <a:gd name="connsiteX3" fmla="*/ 0 w 1170507"/>
              <a:gd name="connsiteY3" fmla="*/ 5687803 h 5695877"/>
              <a:gd name="connsiteX4" fmla="*/ 698058 w 1170507"/>
              <a:gd name="connsiteY4" fmla="*/ 539678 h 5695877"/>
              <a:gd name="connsiteX0" fmla="*/ 698058 w 1170507"/>
              <a:gd name="connsiteY0" fmla="*/ 627656 h 5783855"/>
              <a:gd name="connsiteX1" fmla="*/ 653017 w 1170507"/>
              <a:gd name="connsiteY1" fmla="*/ 638708 h 5783855"/>
              <a:gd name="connsiteX2" fmla="*/ 594688 w 1170507"/>
              <a:gd name="connsiteY2" fmla="*/ 5783855 h 5783855"/>
              <a:gd name="connsiteX3" fmla="*/ 0 w 1170507"/>
              <a:gd name="connsiteY3" fmla="*/ 5775781 h 5783855"/>
              <a:gd name="connsiteX4" fmla="*/ 698058 w 1170507"/>
              <a:gd name="connsiteY4" fmla="*/ 627656 h 5783855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367662 h 5523861"/>
              <a:gd name="connsiteX1" fmla="*/ 653017 w 1170507"/>
              <a:gd name="connsiteY1" fmla="*/ 365614 h 5523861"/>
              <a:gd name="connsiteX2" fmla="*/ 594688 w 1170507"/>
              <a:gd name="connsiteY2" fmla="*/ 5523861 h 5523861"/>
              <a:gd name="connsiteX3" fmla="*/ 0 w 1170507"/>
              <a:gd name="connsiteY3" fmla="*/ 5515787 h 5523861"/>
              <a:gd name="connsiteX4" fmla="*/ 698058 w 1170507"/>
              <a:gd name="connsiteY4" fmla="*/ 367662 h 5523861"/>
              <a:gd name="connsiteX0" fmla="*/ 698058 w 1170507"/>
              <a:gd name="connsiteY0" fmla="*/ 2048 h 5158247"/>
              <a:gd name="connsiteX1" fmla="*/ 653017 w 1170507"/>
              <a:gd name="connsiteY1" fmla="*/ 0 h 5158247"/>
              <a:gd name="connsiteX2" fmla="*/ 594688 w 1170507"/>
              <a:gd name="connsiteY2" fmla="*/ 5158247 h 5158247"/>
              <a:gd name="connsiteX3" fmla="*/ 0 w 1170507"/>
              <a:gd name="connsiteY3" fmla="*/ 5150173 h 5158247"/>
              <a:gd name="connsiteX4" fmla="*/ 698058 w 1170507"/>
              <a:gd name="connsiteY4" fmla="*/ 2048 h 5158247"/>
              <a:gd name="connsiteX0" fmla="*/ 698058 w 1239095"/>
              <a:gd name="connsiteY0" fmla="*/ 2048 h 5158247"/>
              <a:gd name="connsiteX1" fmla="*/ 653017 w 1239095"/>
              <a:gd name="connsiteY1" fmla="*/ 0 h 5158247"/>
              <a:gd name="connsiteX2" fmla="*/ 594688 w 1239095"/>
              <a:gd name="connsiteY2" fmla="*/ 5158247 h 5158247"/>
              <a:gd name="connsiteX3" fmla="*/ 0 w 1239095"/>
              <a:gd name="connsiteY3" fmla="*/ 5150173 h 5158247"/>
              <a:gd name="connsiteX4" fmla="*/ 698058 w 1239095"/>
              <a:gd name="connsiteY4" fmla="*/ 2048 h 5158247"/>
              <a:gd name="connsiteX0" fmla="*/ 703298 w 1242619"/>
              <a:gd name="connsiteY0" fmla="*/ 2048 h 5158247"/>
              <a:gd name="connsiteX1" fmla="*/ 658257 w 1242619"/>
              <a:gd name="connsiteY1" fmla="*/ 0 h 5158247"/>
              <a:gd name="connsiteX2" fmla="*/ 599928 w 1242619"/>
              <a:gd name="connsiteY2" fmla="*/ 5158247 h 5158247"/>
              <a:gd name="connsiteX3" fmla="*/ 0 w 1242619"/>
              <a:gd name="connsiteY3" fmla="*/ 5147552 h 5158247"/>
              <a:gd name="connsiteX4" fmla="*/ 703298 w 1242619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3007"/>
              <a:gd name="connsiteX1" fmla="*/ 663497 w 1246150"/>
              <a:gd name="connsiteY1" fmla="*/ 0 h 5153007"/>
              <a:gd name="connsiteX2" fmla="*/ 605168 w 1246150"/>
              <a:gd name="connsiteY2" fmla="*/ 5153007 h 5153007"/>
              <a:gd name="connsiteX3" fmla="*/ 0 w 1246150"/>
              <a:gd name="connsiteY3" fmla="*/ 5147552 h 5153007"/>
              <a:gd name="connsiteX4" fmla="*/ 708538 w 1246150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708538 w 1375551"/>
              <a:gd name="connsiteY4" fmla="*/ 2048 h 5153007"/>
              <a:gd name="connsiteX0" fmla="*/ 84838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848388 w 1375551"/>
              <a:gd name="connsiteY4" fmla="*/ 2048 h 5153007"/>
              <a:gd name="connsiteX0" fmla="*/ 848388 w 1353486"/>
              <a:gd name="connsiteY0" fmla="*/ 2048 h 5153007"/>
              <a:gd name="connsiteX1" fmla="*/ 598951 w 1353486"/>
              <a:gd name="connsiteY1" fmla="*/ 0 h 5153007"/>
              <a:gd name="connsiteX2" fmla="*/ 605168 w 1353486"/>
              <a:gd name="connsiteY2" fmla="*/ 5153007 h 5153007"/>
              <a:gd name="connsiteX3" fmla="*/ 0 w 1353486"/>
              <a:gd name="connsiteY3" fmla="*/ 5147552 h 5153007"/>
              <a:gd name="connsiteX4" fmla="*/ 848388 w 1353486"/>
              <a:gd name="connsiteY4" fmla="*/ 2048 h 5153007"/>
              <a:gd name="connsiteX0" fmla="*/ 848388 w 1577804"/>
              <a:gd name="connsiteY0" fmla="*/ 0 h 5150959"/>
              <a:gd name="connsiteX1" fmla="*/ 1136833 w 1577804"/>
              <a:gd name="connsiteY1" fmla="*/ 51740 h 5150959"/>
              <a:gd name="connsiteX2" fmla="*/ 605168 w 1577804"/>
              <a:gd name="connsiteY2" fmla="*/ 5150959 h 5150959"/>
              <a:gd name="connsiteX3" fmla="*/ 0 w 1577804"/>
              <a:gd name="connsiteY3" fmla="*/ 5145504 h 5150959"/>
              <a:gd name="connsiteX4" fmla="*/ 848388 w 1577804"/>
              <a:gd name="connsiteY4" fmla="*/ 0 h 5150959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75205 w 1571365"/>
              <a:gd name="connsiteY0" fmla="*/ 0 h 5145580"/>
              <a:gd name="connsiteX1" fmla="*/ 1130394 w 1571365"/>
              <a:gd name="connsiteY1" fmla="*/ 46361 h 5145580"/>
              <a:gd name="connsiteX2" fmla="*/ 598729 w 1571365"/>
              <a:gd name="connsiteY2" fmla="*/ 5145580 h 5145580"/>
              <a:gd name="connsiteX3" fmla="*/ 0 w 1571365"/>
              <a:gd name="connsiteY3" fmla="*/ 5140125 h 5145580"/>
              <a:gd name="connsiteX4" fmla="*/ 675205 w 1571365"/>
              <a:gd name="connsiteY4" fmla="*/ 0 h 5145580"/>
              <a:gd name="connsiteX0" fmla="*/ 681645 w 1577805"/>
              <a:gd name="connsiteY0" fmla="*/ 0 h 5145580"/>
              <a:gd name="connsiteX1" fmla="*/ 1136834 w 1577805"/>
              <a:gd name="connsiteY1" fmla="*/ 46361 h 5145580"/>
              <a:gd name="connsiteX2" fmla="*/ 605169 w 1577805"/>
              <a:gd name="connsiteY2" fmla="*/ 5145580 h 5145580"/>
              <a:gd name="connsiteX3" fmla="*/ 0 w 1577805"/>
              <a:gd name="connsiteY3" fmla="*/ 5140125 h 5145580"/>
              <a:gd name="connsiteX4" fmla="*/ 681645 w 1577805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86537"/>
              <a:gd name="connsiteY0" fmla="*/ 0 h 5145580"/>
              <a:gd name="connsiteX1" fmla="*/ 731150 w 1386537"/>
              <a:gd name="connsiteY1" fmla="*/ 1285 h 5145580"/>
              <a:gd name="connsiteX2" fmla="*/ 605169 w 1386537"/>
              <a:gd name="connsiteY2" fmla="*/ 5145580 h 5145580"/>
              <a:gd name="connsiteX3" fmla="*/ 0 w 1386537"/>
              <a:gd name="connsiteY3" fmla="*/ 5140125 h 5145580"/>
              <a:gd name="connsiteX4" fmla="*/ 681645 w 1386537"/>
              <a:gd name="connsiteY4" fmla="*/ 0 h 5145580"/>
              <a:gd name="connsiteX0" fmla="*/ 681645 w 1378704"/>
              <a:gd name="connsiteY0" fmla="*/ 9644 h 5155224"/>
              <a:gd name="connsiteX1" fmla="*/ 709292 w 1378704"/>
              <a:gd name="connsiteY1" fmla="*/ 0 h 5155224"/>
              <a:gd name="connsiteX2" fmla="*/ 605169 w 1378704"/>
              <a:gd name="connsiteY2" fmla="*/ 5155224 h 5155224"/>
              <a:gd name="connsiteX3" fmla="*/ 0 w 1378704"/>
              <a:gd name="connsiteY3" fmla="*/ 5149769 h 5155224"/>
              <a:gd name="connsiteX4" fmla="*/ 681645 w 1378704"/>
              <a:gd name="connsiteY4" fmla="*/ 9644 h 5155224"/>
              <a:gd name="connsiteX0" fmla="*/ 681645 w 1378704"/>
              <a:gd name="connsiteY0" fmla="*/ 2358 h 5147938"/>
              <a:gd name="connsiteX1" fmla="*/ 709292 w 1378704"/>
              <a:gd name="connsiteY1" fmla="*/ 0 h 5147938"/>
              <a:gd name="connsiteX2" fmla="*/ 605169 w 1378704"/>
              <a:gd name="connsiteY2" fmla="*/ 5147938 h 5147938"/>
              <a:gd name="connsiteX3" fmla="*/ 0 w 1378704"/>
              <a:gd name="connsiteY3" fmla="*/ 5142483 h 5147938"/>
              <a:gd name="connsiteX4" fmla="*/ 681645 w 1378704"/>
              <a:gd name="connsiteY4" fmla="*/ 2358 h 5147938"/>
              <a:gd name="connsiteX0" fmla="*/ 681645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81645 w 1394746"/>
              <a:gd name="connsiteY4" fmla="*/ 2358 h 5147938"/>
              <a:gd name="connsiteX0" fmla="*/ 678002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78002 w 1394746"/>
              <a:gd name="connsiteY4" fmla="*/ 2358 h 514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4746" h="5147938">
                <a:moveTo>
                  <a:pt x="678002" y="2358"/>
                </a:moveTo>
                <a:cubicBezTo>
                  <a:pt x="660202" y="4684"/>
                  <a:pt x="729140" y="4379"/>
                  <a:pt x="709292" y="0"/>
                </a:cubicBezTo>
                <a:cubicBezTo>
                  <a:pt x="1164073" y="792664"/>
                  <a:pt x="2044121" y="3295264"/>
                  <a:pt x="605169" y="5147938"/>
                </a:cubicBezTo>
                <a:lnTo>
                  <a:pt x="0" y="5142483"/>
                </a:lnTo>
                <a:cubicBezTo>
                  <a:pt x="1286717" y="3715598"/>
                  <a:pt x="1489690" y="1855467"/>
                  <a:pt x="678002" y="235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211C3F06-D6FC-4C75-A071-26658C2B36EB}"/>
              </a:ext>
            </a:extLst>
          </p:cNvPr>
          <p:cNvSpPr/>
          <p:nvPr userDrawn="1"/>
        </p:nvSpPr>
        <p:spPr>
          <a:xfrm>
            <a:off x="3470022" y="-4713"/>
            <a:ext cx="1527735" cy="6873277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291826 w 1031317"/>
              <a:gd name="connsiteY0" fmla="*/ 0 h 5153629"/>
              <a:gd name="connsiteX1" fmla="*/ 285672 w 1031317"/>
              <a:gd name="connsiteY1" fmla="*/ 5153629 h 5153629"/>
              <a:gd name="connsiteX2" fmla="*/ 0 w 1031317"/>
              <a:gd name="connsiteY2" fmla="*/ 5153629 h 5153629"/>
              <a:gd name="connsiteX3" fmla="*/ 291826 w 1031317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88560 w 1065497"/>
              <a:gd name="connsiteY0" fmla="*/ 0 h 5147098"/>
              <a:gd name="connsiteX1" fmla="*/ 285672 w 1065497"/>
              <a:gd name="connsiteY1" fmla="*/ 5147098 h 5147098"/>
              <a:gd name="connsiteX2" fmla="*/ 0 w 1065497"/>
              <a:gd name="connsiteY2" fmla="*/ 5147098 h 5147098"/>
              <a:gd name="connsiteX3" fmla="*/ 288560 w 1065497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04061 w 1053504"/>
              <a:gd name="connsiteY0" fmla="*/ 0 h 5147098"/>
              <a:gd name="connsiteX1" fmla="*/ 285672 w 1053504"/>
              <a:gd name="connsiteY1" fmla="*/ 5147098 h 5147098"/>
              <a:gd name="connsiteX2" fmla="*/ 0 w 1053504"/>
              <a:gd name="connsiteY2" fmla="*/ 5147098 h 5147098"/>
              <a:gd name="connsiteX3" fmla="*/ 204061 w 10535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346963 w 1145801"/>
              <a:gd name="connsiteY0" fmla="*/ 0 h 5154958"/>
              <a:gd name="connsiteX1" fmla="*/ 323772 w 1145801"/>
              <a:gd name="connsiteY1" fmla="*/ 5154958 h 5154958"/>
              <a:gd name="connsiteX2" fmla="*/ 0 w 1145801"/>
              <a:gd name="connsiteY2" fmla="*/ 5154958 h 5154958"/>
              <a:gd name="connsiteX3" fmla="*/ 346963 w 1145801"/>
              <a:gd name="connsiteY3" fmla="*/ 0 h 5154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5801" h="5154958">
                <a:moveTo>
                  <a:pt x="346963" y="0"/>
                </a:moveTo>
                <a:cubicBezTo>
                  <a:pt x="1503833" y="1879282"/>
                  <a:pt x="1323265" y="3584062"/>
                  <a:pt x="323772" y="5154958"/>
                </a:cubicBezTo>
                <a:lnTo>
                  <a:pt x="0" y="5154958"/>
                </a:lnTo>
                <a:cubicBezTo>
                  <a:pt x="1140463" y="3599315"/>
                  <a:pt x="1290903" y="1893588"/>
                  <a:pt x="34696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2954053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11631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79716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116445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333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958278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2" y="1"/>
            <a:ext cx="10515465" cy="6868601"/>
          </a:xfrm>
          <a:custGeom>
            <a:avLst/>
            <a:gdLst>
              <a:gd name="connsiteX0" fmla="*/ 0 w 8244408"/>
              <a:gd name="connsiteY0" fmla="*/ 0 h 5143500"/>
              <a:gd name="connsiteX1" fmla="*/ 8244408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244408"/>
              <a:gd name="connsiteY0" fmla="*/ 0 h 5143500"/>
              <a:gd name="connsiteX1" fmla="*/ 5779504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069479"/>
              <a:gd name="connsiteY0" fmla="*/ 0 h 5143500"/>
              <a:gd name="connsiteX1" fmla="*/ 5779504 w 8069479"/>
              <a:gd name="connsiteY1" fmla="*/ 0 h 5143500"/>
              <a:gd name="connsiteX2" fmla="*/ 8069479 w 8069479"/>
              <a:gd name="connsiteY2" fmla="*/ 5143500 h 5143500"/>
              <a:gd name="connsiteX3" fmla="*/ 0 w 8069479"/>
              <a:gd name="connsiteY3" fmla="*/ 5143500 h 5143500"/>
              <a:gd name="connsiteX4" fmla="*/ 0 w 8069479"/>
              <a:gd name="connsiteY4" fmla="*/ 0 h 5143500"/>
              <a:gd name="connsiteX0" fmla="*/ 0 w 8013820"/>
              <a:gd name="connsiteY0" fmla="*/ 0 h 5143500"/>
              <a:gd name="connsiteX1" fmla="*/ 5779504 w 8013820"/>
              <a:gd name="connsiteY1" fmla="*/ 0 h 5143500"/>
              <a:gd name="connsiteX2" fmla="*/ 8013820 w 8013820"/>
              <a:gd name="connsiteY2" fmla="*/ 5143500 h 5143500"/>
              <a:gd name="connsiteX3" fmla="*/ 0 w 8013820"/>
              <a:gd name="connsiteY3" fmla="*/ 5143500 h 5143500"/>
              <a:gd name="connsiteX4" fmla="*/ 0 w 8013820"/>
              <a:gd name="connsiteY4" fmla="*/ 0 h 5143500"/>
              <a:gd name="connsiteX0" fmla="*/ 0 w 7966112"/>
              <a:gd name="connsiteY0" fmla="*/ 0 h 5143500"/>
              <a:gd name="connsiteX1" fmla="*/ 5779504 w 7966112"/>
              <a:gd name="connsiteY1" fmla="*/ 0 h 5143500"/>
              <a:gd name="connsiteX2" fmla="*/ 7966112 w 7966112"/>
              <a:gd name="connsiteY2" fmla="*/ 5143500 h 5143500"/>
              <a:gd name="connsiteX3" fmla="*/ 0 w 7966112"/>
              <a:gd name="connsiteY3" fmla="*/ 5143500 h 5143500"/>
              <a:gd name="connsiteX4" fmla="*/ 0 w 7966112"/>
              <a:gd name="connsiteY4" fmla="*/ 0 h 5143500"/>
              <a:gd name="connsiteX0" fmla="*/ 0 w 7942258"/>
              <a:gd name="connsiteY0" fmla="*/ 0 h 5143500"/>
              <a:gd name="connsiteX1" fmla="*/ 5779504 w 7942258"/>
              <a:gd name="connsiteY1" fmla="*/ 0 h 5143500"/>
              <a:gd name="connsiteX2" fmla="*/ 7942258 w 7942258"/>
              <a:gd name="connsiteY2" fmla="*/ 5143500 h 5143500"/>
              <a:gd name="connsiteX3" fmla="*/ 0 w 7942258"/>
              <a:gd name="connsiteY3" fmla="*/ 5143500 h 5143500"/>
              <a:gd name="connsiteX4" fmla="*/ 0 w 7942258"/>
              <a:gd name="connsiteY4" fmla="*/ 0 h 5143500"/>
              <a:gd name="connsiteX0" fmla="*/ 0 w 7886599"/>
              <a:gd name="connsiteY0" fmla="*/ 0 h 5151451"/>
              <a:gd name="connsiteX1" fmla="*/ 5779504 w 7886599"/>
              <a:gd name="connsiteY1" fmla="*/ 0 h 5151451"/>
              <a:gd name="connsiteX2" fmla="*/ 7886599 w 7886599"/>
              <a:gd name="connsiteY2" fmla="*/ 5151451 h 5151451"/>
              <a:gd name="connsiteX3" fmla="*/ 0 w 7886599"/>
              <a:gd name="connsiteY3" fmla="*/ 5143500 h 5151451"/>
              <a:gd name="connsiteX4" fmla="*/ 0 w 7886599"/>
              <a:gd name="connsiteY4" fmla="*/ 0 h 515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86599" h="5151451">
                <a:moveTo>
                  <a:pt x="0" y="0"/>
                </a:moveTo>
                <a:lnTo>
                  <a:pt x="5779504" y="0"/>
                </a:lnTo>
                <a:lnTo>
                  <a:pt x="7886599" y="5151451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23392" y="164638"/>
            <a:ext cx="11568608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23392" y="932723"/>
            <a:ext cx="11568608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05652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00431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68516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65662" y="1700809"/>
            <a:ext cx="2198492" cy="2198492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627721" y="1700809"/>
            <a:ext cx="2198492" cy="2198492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389779" y="1700809"/>
            <a:ext cx="2198492" cy="2198492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9151839" y="1700809"/>
            <a:ext cx="2198492" cy="2198492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6714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16" y="548680"/>
            <a:ext cx="3552395" cy="354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768227" y="695936"/>
            <a:ext cx="3263552" cy="2216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7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3613" y="3185733"/>
            <a:ext cx="3552395" cy="354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8112224" y="3332989"/>
            <a:ext cx="3263552" cy="2216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78772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01030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69115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397" y="1630695"/>
            <a:ext cx="4497771" cy="5446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688289" y="1814893"/>
            <a:ext cx="2593953" cy="40068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20376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4651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1219170" rtl="0" eaLnBrk="1" latinLnBrk="1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1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1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1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1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3222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</p:sldLayoutIdLst>
  <p:txStyles>
    <p:titleStyle>
      <a:lvl1pPr algn="ctr" defTabSz="1219170" rtl="0" eaLnBrk="1" latinLnBrk="1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1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1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1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1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879644" y="5206983"/>
            <a:ext cx="5952661" cy="768084"/>
          </a:xfrm>
        </p:spPr>
        <p:txBody>
          <a:bodyPr/>
          <a:lstStyle/>
          <a:p>
            <a:pPr algn="l"/>
            <a:r>
              <a:rPr lang="hu-HU" altLang="ko-KR" dirty="0" smtClean="0">
                <a:solidFill>
                  <a:schemeClr val="accent2"/>
                </a:solidFill>
              </a:rPr>
              <a:t>Gazdasági </a:t>
            </a:r>
            <a:r>
              <a:rPr lang="hu-HU" altLang="ko-KR" dirty="0">
                <a:solidFill>
                  <a:schemeClr val="accent2"/>
                </a:solidFill>
              </a:rPr>
              <a:t>jog </a:t>
            </a:r>
            <a:endParaRPr lang="ko-KR" altLang="en-US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23659" y="4507725"/>
            <a:ext cx="7842592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1219170" latinLnBrk="1"/>
            <a:r>
              <a:rPr lang="hu-HU" altLang="ko-KR" sz="1867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rPr>
              <a:t>Szabálysértési jog</a:t>
            </a:r>
            <a:endParaRPr lang="ko-KR" altLang="en-US" sz="1867" b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cs typeface="Arial" pitchFamily="34" charset="0"/>
            </a:endParaRPr>
          </a:p>
        </p:txBody>
      </p:sp>
      <p:sp>
        <p:nvSpPr>
          <p:cNvPr id="7" name="Téglalap 6"/>
          <p:cNvSpPr/>
          <p:nvPr/>
        </p:nvSpPr>
        <p:spPr>
          <a:xfrm>
            <a:off x="-48683" y="1"/>
            <a:ext cx="759717" cy="68580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hu-HU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8" name="Folyamatábra: Kézi adatbevitel 7"/>
          <p:cNvSpPr/>
          <p:nvPr/>
        </p:nvSpPr>
        <p:spPr>
          <a:xfrm rot="10800000">
            <a:off x="728741" y="0"/>
            <a:ext cx="1814864" cy="6858000"/>
          </a:xfrm>
          <a:prstGeom prst="flowChartManualInpu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hu-HU" sz="24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9" name="Folyamatábra: Kézi adatbevitel 8"/>
          <p:cNvSpPr>
            <a:spLocks noChangeAspect="1"/>
          </p:cNvSpPr>
          <p:nvPr/>
        </p:nvSpPr>
        <p:spPr>
          <a:xfrm rot="10800000">
            <a:off x="-48682" y="0"/>
            <a:ext cx="1818143" cy="6858000"/>
          </a:xfrm>
          <a:prstGeom prst="flowChartManualInpu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latinLnBrk="1"/>
            <a:endParaRPr lang="hu-HU" sz="2400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289" y="4773149"/>
            <a:ext cx="3242065" cy="92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161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66800" y="304800"/>
            <a:ext cx="7543800" cy="646545"/>
          </a:xfrm>
          <a:prstGeom prst="rect">
            <a:avLst/>
          </a:prstGeom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hu-HU" sz="4000" dirty="0" smtClean="0">
                <a:solidFill>
                  <a:schemeClr val="accent1"/>
                </a:solidFill>
              </a:rPr>
              <a:t>BÜNTETÉSEK</a:t>
            </a:r>
            <a:endParaRPr lang="hu-HU" sz="4000" dirty="0" smtClean="0">
              <a:solidFill>
                <a:schemeClr val="accent1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1981200"/>
            <a:ext cx="10968182" cy="4114800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hu-HU" altLang="hu-HU" sz="4000" b="1" dirty="0" smtClean="0"/>
              <a:t>Elzárás  </a:t>
            </a:r>
            <a:r>
              <a:rPr lang="hu-HU" altLang="hu-HU" sz="4000" dirty="0" smtClean="0"/>
              <a:t>(1-60 NAP)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hu-HU" altLang="hu-HU" sz="1600" dirty="0" smtClean="0"/>
              <a:t>(csak bíróság szabhatja ki)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hu-HU" altLang="hu-HU" sz="1600" dirty="0" smtClean="0"/>
          </a:p>
          <a:p>
            <a:pPr eaLnBrk="1" hangingPunct="1">
              <a:lnSpc>
                <a:spcPct val="90000"/>
              </a:lnSpc>
            </a:pPr>
            <a:r>
              <a:rPr lang="hu-HU" altLang="hu-HU" sz="4000" b="1" dirty="0" smtClean="0"/>
              <a:t>Közérdekű munka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hu-HU" altLang="hu-HU" sz="2800" dirty="0" smtClean="0"/>
              <a:t>(6 ó- 180 ó) 6 ó=1 napi elzárás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hu-HU" altLang="hu-HU" sz="3600" b="1" dirty="0" smtClean="0"/>
              <a:t>			</a:t>
            </a:r>
            <a:endParaRPr lang="hu-HU" altLang="hu-HU" sz="2000" dirty="0" smtClean="0"/>
          </a:p>
          <a:p>
            <a:pPr eaLnBrk="1" hangingPunct="1">
              <a:lnSpc>
                <a:spcPct val="90000"/>
              </a:lnSpc>
            </a:pPr>
            <a:r>
              <a:rPr lang="hu-HU" altLang="hu-HU" sz="2400" dirty="0" smtClean="0"/>
              <a:t>Közérdekű munka kiszabása esetén az elkövető köteles a határozat </a:t>
            </a:r>
            <a:endParaRPr lang="hu-HU" altLang="hu-HU" sz="24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hu-HU" altLang="hu-HU" sz="2400" dirty="0" smtClean="0"/>
              <a:t>jogerőre </a:t>
            </a:r>
            <a:r>
              <a:rPr lang="hu-HU" altLang="hu-HU" sz="2400" dirty="0" smtClean="0"/>
              <a:t>emelkedését követő </a:t>
            </a:r>
            <a:r>
              <a:rPr lang="hu-HU" altLang="hu-HU" sz="2400" b="1" dirty="0" smtClean="0"/>
              <a:t>nyolc </a:t>
            </a:r>
            <a:r>
              <a:rPr lang="hu-HU" altLang="hu-HU" sz="2400" dirty="0" smtClean="0"/>
              <a:t>napon belül az illetékes állami </a:t>
            </a:r>
            <a:endParaRPr lang="hu-HU" altLang="hu-HU" sz="24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hu-HU" altLang="hu-HU" sz="2400" dirty="0" smtClean="0"/>
              <a:t>foglalkoztatási </a:t>
            </a:r>
            <a:r>
              <a:rPr lang="hu-HU" altLang="hu-HU" sz="2400" dirty="0" smtClean="0"/>
              <a:t>szervnél jelentkezni.</a:t>
            </a:r>
          </a:p>
        </p:txBody>
      </p:sp>
    </p:spTree>
    <p:extLst>
      <p:ext uri="{BB962C8B-B14F-4D97-AF65-F5344CB8AC3E}">
        <p14:creationId xmlns:p14="http://schemas.microsoft.com/office/powerpoint/2010/main" val="3509355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4" name="Cím 1"/>
          <p:cNvSpPr txBox="1">
            <a:spLocks/>
          </p:cNvSpPr>
          <p:nvPr/>
        </p:nvSpPr>
        <p:spPr>
          <a:xfrm>
            <a:off x="1066800" y="304800"/>
            <a:ext cx="7543800" cy="1431925"/>
          </a:xfrm>
          <a:prstGeom prst="rect">
            <a:avLst/>
          </a:prstGeom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4800" dirty="0" smtClean="0"/>
              <a:t> Pénzbírság</a:t>
            </a:r>
          </a:p>
          <a:p>
            <a:endParaRPr lang="hu-HU" altLang="hu-HU" sz="4800" dirty="0"/>
          </a:p>
          <a:p>
            <a:endParaRPr lang="hu-HU" altLang="hu-HU" sz="4800" dirty="0" smtClean="0"/>
          </a:p>
          <a:p>
            <a:endParaRPr lang="hu-HU" altLang="hu-HU" sz="4800" dirty="0"/>
          </a:p>
          <a:p>
            <a:endParaRPr lang="hu-HU" altLang="hu-HU" sz="4800" dirty="0" smtClean="0"/>
          </a:p>
          <a:p>
            <a:endParaRPr lang="hu-HU" altLang="hu-HU" sz="4800" dirty="0"/>
          </a:p>
          <a:p>
            <a:r>
              <a:rPr lang="hu-HU" altLang="hu-HU" sz="4800" dirty="0" smtClean="0"/>
              <a:t>		5 ezer-50 ezerig</a:t>
            </a:r>
            <a:endParaRPr lang="hu-HU" altLang="hu-HU" sz="4800" dirty="0" smtClean="0"/>
          </a:p>
        </p:txBody>
      </p:sp>
      <p:pic>
        <p:nvPicPr>
          <p:cNvPr id="6" name="Picture 4" descr="p193_f_s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1371" y="1464687"/>
            <a:ext cx="3167062" cy="158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7351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9403" y="528349"/>
            <a:ext cx="10934123" cy="5475287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hu-HU" altLang="hu-HU" dirty="0" smtClean="0"/>
              <a:t>Elzárással  is büntethetőnél 300 e Ft</a:t>
            </a:r>
          </a:p>
          <a:p>
            <a:pPr eaLnBrk="1" hangingPunct="1"/>
            <a:endParaRPr lang="hu-HU" altLang="hu-HU" dirty="0" smtClean="0"/>
          </a:p>
          <a:p>
            <a:pPr eaLnBrk="1" hangingPunct="1"/>
            <a:r>
              <a:rPr lang="hu-HU" altLang="hu-HU" dirty="0" smtClean="0"/>
              <a:t>NEM FIZETI MEG? 	 </a:t>
            </a:r>
          </a:p>
          <a:p>
            <a:pPr eaLnBrk="1" hangingPunct="1"/>
            <a:endParaRPr lang="hu-HU" altLang="hu-HU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hu-HU" altLang="hu-HU" dirty="0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hu-HU" altLang="hu-HU" dirty="0" smtClean="0"/>
              <a:t>Elzárás (5e=1 nap), de Közérdekű munkával megváltható (km 1 nap= 6ó= 5e Ft)</a:t>
            </a: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5362720" y="2834192"/>
            <a:ext cx="561975" cy="1118972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l" eaLnBrk="1" hangingPunct="1"/>
            <a:endParaRPr lang="hu-HU" altLang="hu-H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378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66800" y="304800"/>
            <a:ext cx="7543800" cy="1431925"/>
          </a:xfrm>
          <a:prstGeom prst="rect">
            <a:avLst/>
          </a:prstGeom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4400" smtClean="0">
                <a:solidFill>
                  <a:schemeClr val="accent1"/>
                </a:solidFill>
              </a:rPr>
              <a:t>HALMAZAT</a:t>
            </a:r>
            <a:endParaRPr lang="hu-HU" altLang="hu-HU" sz="4400" dirty="0" smtClean="0">
              <a:solidFill>
                <a:schemeClr val="accent1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799" y="1981200"/>
            <a:ext cx="10663383" cy="4114800"/>
          </a:xfrm>
          <a:prstGeom prst="rect">
            <a:avLst/>
          </a:prstGeom>
        </p:spPr>
        <p:txBody>
          <a:bodyPr/>
          <a:lstStyle/>
          <a:p>
            <a:pPr algn="just" eaLnBrk="1" hangingPunct="1"/>
            <a:r>
              <a:rPr lang="hu-HU" altLang="hu-HU" sz="2800" dirty="0" smtClean="0"/>
              <a:t>Ha az eljárás alá vont személyt </a:t>
            </a:r>
            <a:r>
              <a:rPr lang="hu-HU" altLang="hu-HU" sz="2800" b="1" u="sng" dirty="0" smtClean="0"/>
              <a:t>ugyanabban az eljárásban </a:t>
            </a:r>
            <a:endParaRPr lang="hu-HU" altLang="hu-HU" sz="2800" b="1" u="sng" dirty="0" smtClean="0"/>
          </a:p>
          <a:p>
            <a:pPr marL="0" indent="0" algn="just" eaLnBrk="1" hangingPunct="1">
              <a:buNone/>
            </a:pPr>
            <a:r>
              <a:rPr lang="hu-HU" altLang="hu-HU" sz="2800" b="1" u="sng" dirty="0" smtClean="0"/>
              <a:t>több </a:t>
            </a:r>
            <a:r>
              <a:rPr lang="hu-HU" altLang="hu-HU" sz="2800" b="1" u="sng" dirty="0" smtClean="0"/>
              <a:t>szabálysértési elzárással is büntethető szabálysértés </a:t>
            </a:r>
            <a:endParaRPr lang="hu-HU" altLang="hu-HU" sz="2800" b="1" u="sng" dirty="0" smtClean="0"/>
          </a:p>
          <a:p>
            <a:pPr marL="0" indent="0" algn="just" eaLnBrk="1" hangingPunct="1">
              <a:buNone/>
            </a:pPr>
            <a:r>
              <a:rPr lang="hu-HU" altLang="hu-HU" sz="2800" b="1" u="sng" dirty="0" smtClean="0"/>
              <a:t>miatt </a:t>
            </a:r>
            <a:r>
              <a:rPr lang="hu-HU" altLang="hu-HU" sz="2800" b="1" u="sng" dirty="0" smtClean="0"/>
              <a:t>vonják felelősségre</a:t>
            </a:r>
            <a:r>
              <a:rPr lang="hu-HU" altLang="hu-HU" sz="2800" dirty="0" smtClean="0"/>
              <a:t>, a szabálysértési elzárás leghosszabb tartama 90 nap, a pénzbírság felső határa a kiszabható </a:t>
            </a:r>
            <a:endParaRPr lang="hu-HU" altLang="hu-HU" sz="2800" dirty="0" smtClean="0"/>
          </a:p>
          <a:p>
            <a:pPr marL="0" indent="0" algn="just" eaLnBrk="1" hangingPunct="1">
              <a:buNone/>
            </a:pPr>
            <a:r>
              <a:rPr lang="hu-HU" altLang="hu-HU" sz="2800" dirty="0" smtClean="0"/>
              <a:t>pénzbírság </a:t>
            </a:r>
            <a:r>
              <a:rPr lang="hu-HU" altLang="hu-HU" sz="2800" dirty="0" smtClean="0"/>
              <a:t>felével emelkedik. </a:t>
            </a:r>
            <a:r>
              <a:rPr lang="hu-HU" altLang="hu-HU" sz="1400" dirty="0" smtClean="0"/>
              <a:t>(Szabs.tv.22.§)</a:t>
            </a:r>
          </a:p>
          <a:p>
            <a:pPr algn="just" eaLnBrk="1" hangingPunct="1"/>
            <a:endParaRPr lang="hu-HU" altLang="hu-HU" sz="2800" dirty="0" smtClean="0"/>
          </a:p>
          <a:p>
            <a:pPr algn="just" eaLnBrk="1" hangingPunct="1"/>
            <a:endParaRPr lang="hu-HU" altLang="hu-HU" sz="2800" dirty="0" smtClean="0"/>
          </a:p>
        </p:txBody>
      </p:sp>
    </p:spTree>
    <p:extLst>
      <p:ext uri="{BB962C8B-B14F-4D97-AF65-F5344CB8AC3E}">
        <p14:creationId xmlns:p14="http://schemas.microsoft.com/office/powerpoint/2010/main" val="1896706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1007435" y="445716"/>
            <a:ext cx="65646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800" dirty="0" smtClean="0"/>
              <a:t>Nem lehet végrehajtani a szabálysértési</a:t>
            </a:r>
            <a:endParaRPr lang="hu-HU" sz="2800" dirty="0"/>
          </a:p>
        </p:txBody>
      </p:sp>
      <p:sp>
        <p:nvSpPr>
          <p:cNvPr id="3" name="Téglalap 2"/>
          <p:cNvSpPr/>
          <p:nvPr/>
        </p:nvSpPr>
        <p:spPr>
          <a:xfrm>
            <a:off x="1468580" y="2292944"/>
            <a:ext cx="992909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altLang="hu-HU" sz="2400" dirty="0"/>
              <a:t>- elzárás büntetést, a pénzbírságot, a km- t, a meg nem fizetett pénzbírság, illetve helyszíni bírság helyébe lépő szabálysértési elzárást       és</a:t>
            </a:r>
          </a:p>
          <a:p>
            <a:r>
              <a:rPr lang="hu-HU" altLang="hu-HU" sz="2400" dirty="0"/>
              <a:t> - a nem teljesített km helyébe lépő szabálysértési elzárást, </a:t>
            </a:r>
            <a:r>
              <a:rPr lang="hu-HU" altLang="hu-HU" sz="2400" b="1" dirty="0">
                <a:solidFill>
                  <a:srgbClr val="FFCC00"/>
                </a:solidFill>
              </a:rPr>
              <a:t>ha az alaphatározat jogerőre emelkedésétől számítva 1 év eltelt. </a:t>
            </a:r>
            <a:endParaRPr lang="hu-HU" altLang="hu-HU" sz="2400" dirty="0"/>
          </a:p>
          <a:p>
            <a:endParaRPr lang="hu-HU" altLang="hu-HU" sz="2400" dirty="0"/>
          </a:p>
        </p:txBody>
      </p:sp>
    </p:spTree>
    <p:extLst>
      <p:ext uri="{BB962C8B-B14F-4D97-AF65-F5344CB8AC3E}">
        <p14:creationId xmlns:p14="http://schemas.microsoft.com/office/powerpoint/2010/main" val="41431335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719402" y="519653"/>
            <a:ext cx="103642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800" dirty="0">
                <a:solidFill>
                  <a:schemeClr val="accent1"/>
                </a:solidFill>
              </a:rPr>
              <a:t>A SZABÁLYSÉRTÉS MIATT ELJÁRÓ HATÓSÁGOK</a:t>
            </a:r>
            <a:br>
              <a:rPr lang="hu-HU" sz="2800" dirty="0">
                <a:solidFill>
                  <a:schemeClr val="accent1"/>
                </a:solidFill>
              </a:rPr>
            </a:br>
            <a:r>
              <a:rPr lang="hu-HU" sz="2800" dirty="0">
                <a:solidFill>
                  <a:schemeClr val="accent1"/>
                </a:solidFill>
              </a:rPr>
              <a:t> </a:t>
            </a:r>
            <a:r>
              <a:rPr lang="hu-HU" sz="2800" b="0" dirty="0" smtClean="0">
                <a:solidFill>
                  <a:schemeClr val="accent1"/>
                </a:solidFill>
              </a:rPr>
              <a:t>38. §</a:t>
            </a:r>
            <a:r>
              <a:rPr lang="hu-HU" sz="28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799" y="1981200"/>
            <a:ext cx="10783455" cy="4114800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hu-HU" altLang="hu-HU" sz="2000" dirty="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dirty="0" smtClean="0"/>
              <a:t>általános szabálysértési hatóságként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dirty="0" smtClean="0"/>
              <a:t>rendőrség </a:t>
            </a:r>
            <a:r>
              <a:rPr lang="hu-HU" altLang="hu-HU" sz="2000" b="1" u="sng" dirty="0" smtClean="0"/>
              <a:t>általános rendőrségi feladatok ellátására létrehozott szervének szabálysértési hatósági feladatok ellátására kijelölt szervei járnak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hu-HU" altLang="hu-HU" sz="2000" dirty="0" smtClean="0"/>
          </a:p>
          <a:p>
            <a:pPr eaLnBrk="1" hangingPunct="1">
              <a:lnSpc>
                <a:spcPct val="80000"/>
              </a:lnSpc>
            </a:pPr>
            <a:r>
              <a:rPr lang="hu-HU" altLang="hu-HU" sz="2000" dirty="0" smtClean="0"/>
              <a:t>Nemzeti Adó- és Vámhivatal feladat- és hatáskörrel rendelkező szerve,</a:t>
            </a:r>
            <a:r>
              <a:rPr lang="hu-HU" altLang="hu-HU" sz="2000" u="sng" dirty="0" smtClean="0"/>
              <a:t> a Kormány által </a:t>
            </a:r>
            <a:endParaRPr lang="hu-HU" altLang="hu-HU" sz="2000" u="sng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hu-HU" altLang="hu-HU" sz="2000" u="sng" dirty="0" smtClean="0"/>
              <a:t>kijelölt </a:t>
            </a:r>
            <a:r>
              <a:rPr lang="hu-HU" altLang="hu-HU" sz="2000" u="sng" dirty="0" smtClean="0"/>
              <a:t>szerv, valamint az egészségügyi államigazgatási szerv </a:t>
            </a:r>
            <a:r>
              <a:rPr lang="hu-HU" altLang="hu-HU" sz="2000" dirty="0" smtClean="0"/>
              <a:t>jár el.</a:t>
            </a:r>
          </a:p>
          <a:p>
            <a:pPr eaLnBrk="1" hangingPunct="1">
              <a:lnSpc>
                <a:spcPct val="80000"/>
              </a:lnSpc>
            </a:pPr>
            <a:endParaRPr lang="hu-HU" altLang="hu-HU" sz="2000" dirty="0" smtClean="0"/>
          </a:p>
          <a:p>
            <a:pPr eaLnBrk="1" hangingPunct="1">
              <a:lnSpc>
                <a:spcPct val="80000"/>
              </a:lnSpc>
            </a:pPr>
            <a:r>
              <a:rPr lang="hu-HU" altLang="hu-HU" sz="2000" b="1" dirty="0" smtClean="0">
                <a:solidFill>
                  <a:srgbClr val="FFCC00"/>
                </a:solidFill>
              </a:rPr>
              <a:t>járás bíróság</a:t>
            </a:r>
            <a:r>
              <a:rPr lang="hu-HU" altLang="hu-HU" sz="2000" dirty="0" smtClean="0"/>
              <a:t> (Szabálysértési elzárással is büntethető szabálysértés miatt első fokon )</a:t>
            </a:r>
          </a:p>
          <a:p>
            <a:pPr eaLnBrk="1" hangingPunct="1">
              <a:lnSpc>
                <a:spcPct val="80000"/>
              </a:lnSpc>
            </a:pPr>
            <a:endParaRPr lang="hu-HU" altLang="hu-HU" sz="2000" dirty="0" smtClean="0"/>
          </a:p>
          <a:p>
            <a:pPr eaLnBrk="1" hangingPunct="1">
              <a:lnSpc>
                <a:spcPct val="80000"/>
              </a:lnSpc>
            </a:pPr>
            <a:endParaRPr lang="hu-HU" altLang="hu-HU" sz="2000" dirty="0" smtClean="0"/>
          </a:p>
          <a:p>
            <a:pPr eaLnBrk="1" hangingPunct="1">
              <a:lnSpc>
                <a:spcPct val="80000"/>
              </a:lnSpc>
            </a:pPr>
            <a:endParaRPr lang="hu-HU" altLang="hu-HU" sz="2000" dirty="0" smtClean="0"/>
          </a:p>
          <a:p>
            <a:pPr eaLnBrk="1" hangingPunct="1">
              <a:lnSpc>
                <a:spcPct val="80000"/>
              </a:lnSpc>
            </a:pPr>
            <a:endParaRPr lang="hu-HU" altLang="hu-HU" sz="2000" dirty="0" smtClean="0"/>
          </a:p>
        </p:txBody>
      </p:sp>
    </p:spTree>
    <p:extLst>
      <p:ext uri="{BB962C8B-B14F-4D97-AF65-F5344CB8AC3E}">
        <p14:creationId xmlns:p14="http://schemas.microsoft.com/office/powerpoint/2010/main" val="22688910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719403" y="768988"/>
            <a:ext cx="85325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sz="2800" dirty="0">
                <a:solidFill>
                  <a:schemeClr val="accent1"/>
                </a:solidFill>
              </a:rPr>
              <a:t>MI ALAPJÁN INDUL SZABÁLYSÉRTÉSI ELJÁRÁS?</a:t>
            </a:r>
            <a:endParaRPr lang="hu-HU" sz="2800" dirty="0">
              <a:solidFill>
                <a:schemeClr val="accent1"/>
              </a:solidFill>
            </a:endParaRPr>
          </a:p>
        </p:txBody>
      </p:sp>
      <p:sp>
        <p:nvSpPr>
          <p:cNvPr id="4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431371" y="1810477"/>
            <a:ext cx="11731215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hu-HU" altLang="hu-HU" sz="3200" dirty="0" smtClean="0">
                <a:effectLst/>
              </a:rPr>
              <a:t>feljelentés</a:t>
            </a:r>
          </a:p>
          <a:p>
            <a:pPr>
              <a:lnSpc>
                <a:spcPct val="90000"/>
              </a:lnSpc>
            </a:pPr>
            <a:r>
              <a:rPr lang="hu-HU" altLang="hu-HU" sz="3200" dirty="0" smtClean="0">
                <a:effectLst/>
              </a:rPr>
              <a:t> szabálysértési hatóság vagy a bíróság hivatali hatáskörében szerzett tudomása</a:t>
            </a:r>
          </a:p>
          <a:p>
            <a:pPr>
              <a:lnSpc>
                <a:spcPct val="90000"/>
              </a:lnSpc>
            </a:pPr>
            <a:r>
              <a:rPr lang="hu-HU" altLang="hu-HU" sz="3200" dirty="0" smtClean="0">
                <a:effectLst/>
              </a:rPr>
              <a:t>helyszíni bírság kiszabására jogosult szerv vagy személy </a:t>
            </a:r>
            <a:endParaRPr lang="hu-HU" altLang="hu-HU" sz="3200" dirty="0" smtClean="0">
              <a:effectLst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hu-HU" altLang="hu-HU" sz="3200" dirty="0" smtClean="0">
                <a:effectLst/>
              </a:rPr>
              <a:t>általi észlelés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altLang="hu-HU" sz="3200" b="1" dirty="0"/>
              <a:t>	</a:t>
            </a:r>
            <a:r>
              <a:rPr lang="hu-HU" altLang="hu-HU" sz="3200" b="1" dirty="0" smtClean="0"/>
              <a:t>						</a:t>
            </a:r>
            <a:r>
              <a:rPr lang="hu-HU" altLang="hu-HU" sz="3200" b="1" dirty="0" smtClean="0">
                <a:effectLst/>
              </a:rPr>
              <a:t>alapján</a:t>
            </a:r>
            <a:r>
              <a:rPr lang="hu-HU" altLang="hu-HU" sz="3200" b="1" dirty="0" smtClean="0">
                <a:effectLst/>
              </a:rPr>
              <a:t>.</a:t>
            </a:r>
          </a:p>
          <a:p>
            <a:pPr>
              <a:lnSpc>
                <a:spcPct val="90000"/>
              </a:lnSpc>
            </a:pPr>
            <a:endParaRPr lang="hu-HU" altLang="hu-HU" sz="3200" b="1" dirty="0" smtClean="0">
              <a:effectLst/>
            </a:endParaRPr>
          </a:p>
          <a:p>
            <a:pPr>
              <a:lnSpc>
                <a:spcPct val="90000"/>
              </a:lnSpc>
            </a:pPr>
            <a:endParaRPr lang="hu-HU" altLang="hu-HU" sz="32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722209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5623" y="175491"/>
            <a:ext cx="12116377" cy="1755775"/>
          </a:xfrm>
          <a:prstGeom prst="rect">
            <a:avLst/>
          </a:prstGeom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hu-HU" sz="3600" dirty="0" smtClean="0">
                <a:solidFill>
                  <a:schemeClr val="accent1"/>
                </a:solidFill>
              </a:rPr>
              <a:t>A SZABÁLYSÉRTÉSI ELJÁRÁSBAN RÉSZT VEVŐ </a:t>
            </a:r>
          </a:p>
          <a:p>
            <a:pPr>
              <a:defRPr/>
            </a:pPr>
            <a:r>
              <a:rPr lang="hu-HU" sz="3600" dirty="0" smtClean="0">
                <a:solidFill>
                  <a:schemeClr val="accent1"/>
                </a:solidFill>
              </a:rPr>
              <a:t>SZEMÉLYEK</a:t>
            </a:r>
            <a:br>
              <a:rPr lang="hu-HU" sz="3600" dirty="0" smtClean="0">
                <a:solidFill>
                  <a:schemeClr val="accent1"/>
                </a:solidFill>
              </a:rPr>
            </a:br>
            <a:endParaRPr lang="hu-HU" sz="3600" dirty="0" smtClean="0">
              <a:solidFill>
                <a:schemeClr val="accent1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846552" y="1325129"/>
            <a:ext cx="7567612" cy="3240088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hu-HU" altLang="hu-HU" dirty="0" smtClean="0"/>
          </a:p>
          <a:p>
            <a:pPr eaLnBrk="1" hangingPunct="1">
              <a:lnSpc>
                <a:spcPct val="90000"/>
              </a:lnSpc>
            </a:pPr>
            <a:endParaRPr lang="hu-HU" altLang="hu-HU" dirty="0" smtClean="0"/>
          </a:p>
          <a:p>
            <a:pPr eaLnBrk="1" hangingPunct="1">
              <a:lnSpc>
                <a:spcPct val="90000"/>
              </a:lnSpc>
            </a:pPr>
            <a:r>
              <a:rPr lang="hu-HU" altLang="hu-HU" dirty="0" smtClean="0"/>
              <a:t>eljárás alá vont személy  és KÉPVISELŐJE</a:t>
            </a:r>
          </a:p>
          <a:p>
            <a:pPr eaLnBrk="1" hangingPunct="1">
              <a:lnSpc>
                <a:spcPct val="90000"/>
              </a:lnSpc>
            </a:pPr>
            <a:endParaRPr lang="hu-HU" altLang="hu-HU" dirty="0" smtClean="0"/>
          </a:p>
          <a:p>
            <a:pPr eaLnBrk="1" hangingPunct="1">
              <a:lnSpc>
                <a:spcPct val="90000"/>
              </a:lnSpc>
            </a:pPr>
            <a:r>
              <a:rPr lang="hu-HU" altLang="hu-HU" dirty="0" smtClean="0"/>
              <a:t>Sértett és képviselője</a:t>
            </a:r>
          </a:p>
          <a:p>
            <a:pPr eaLnBrk="1" hangingPunct="1">
              <a:lnSpc>
                <a:spcPct val="90000"/>
              </a:lnSpc>
            </a:pPr>
            <a:endParaRPr lang="hu-HU" altLang="hu-HU" dirty="0" smtClean="0"/>
          </a:p>
          <a:p>
            <a:pPr eaLnBrk="1" hangingPunct="1">
              <a:lnSpc>
                <a:spcPct val="90000"/>
              </a:lnSpc>
            </a:pPr>
            <a:endParaRPr lang="hu-HU" altLang="hu-HU" dirty="0" smtClean="0"/>
          </a:p>
        </p:txBody>
      </p:sp>
    </p:spTree>
    <p:extLst>
      <p:ext uri="{BB962C8B-B14F-4D97-AF65-F5344CB8AC3E}">
        <p14:creationId xmlns:p14="http://schemas.microsoft.com/office/powerpoint/2010/main" val="24549304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595746" y="872836"/>
            <a:ext cx="11125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3600" dirty="0" smtClean="0">
                <a:effectLst/>
              </a:rPr>
              <a:t>A szabálysértési hatóság a törvényi keretek között szabadon választhatja meg az alkalmazandó </a:t>
            </a:r>
            <a:endParaRPr lang="hu-HU" altLang="hu-HU" sz="3600" dirty="0" smtClean="0">
              <a:effectLst/>
            </a:endParaRPr>
          </a:p>
          <a:p>
            <a:pPr marL="0" indent="0">
              <a:buNone/>
            </a:pPr>
            <a:r>
              <a:rPr lang="hu-HU" altLang="hu-HU" sz="3600" dirty="0" smtClean="0"/>
              <a:t>    </a:t>
            </a:r>
            <a:r>
              <a:rPr lang="hu-HU" altLang="hu-HU" sz="3600" dirty="0" smtClean="0">
                <a:effectLst/>
              </a:rPr>
              <a:t>bizonyítási </a:t>
            </a:r>
            <a:r>
              <a:rPr lang="hu-HU" altLang="hu-HU" sz="3600" dirty="0" smtClean="0">
                <a:effectLst/>
              </a:rPr>
              <a:t>eszközt.</a:t>
            </a:r>
          </a:p>
          <a:p>
            <a:endParaRPr lang="hu-HU" altLang="hu-HU" sz="3600" dirty="0" smtClean="0">
              <a:effectLst/>
            </a:endParaRPr>
          </a:p>
          <a:p>
            <a:r>
              <a:rPr lang="hu-HU" altLang="hu-HU" sz="3600" dirty="0" smtClean="0">
                <a:effectLst/>
              </a:rPr>
              <a:t>Ügyintézési határidő: 30 nap (+ 30 nap)</a:t>
            </a:r>
          </a:p>
          <a:p>
            <a:endParaRPr lang="hu-HU" altLang="hu-HU" sz="3600" dirty="0" smtClean="0">
              <a:effectLst/>
            </a:endParaRPr>
          </a:p>
          <a:p>
            <a:endParaRPr lang="hu-HU" altLang="hu-HU" sz="36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610425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66799" y="304800"/>
            <a:ext cx="9924473" cy="14319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mtClean="0"/>
              <a:t>JOGORVOSLATOK</a:t>
            </a:r>
            <a:endParaRPr lang="hu-HU" altLang="hu-HU" dirty="0" smtClean="0"/>
          </a:p>
        </p:txBody>
      </p:sp>
      <p:sp>
        <p:nvSpPr>
          <p:cNvPr id="4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1066799" y="1981200"/>
            <a:ext cx="992447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hu-HU" altLang="hu-HU" sz="2800" b="1" dirty="0" smtClean="0">
                <a:effectLst/>
              </a:rPr>
              <a:t>Jogorvoslatok a kifogás, a fellebbezés és a panasz. </a:t>
            </a:r>
          </a:p>
          <a:p>
            <a:pPr>
              <a:lnSpc>
                <a:spcPct val="80000"/>
              </a:lnSpc>
            </a:pPr>
            <a:endParaRPr lang="hu-HU" altLang="hu-HU" sz="28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A szabálysértési hatóság </a:t>
            </a:r>
            <a:r>
              <a:rPr lang="hu-HU" altLang="hu-HU" sz="2800" b="1" dirty="0" smtClean="0">
                <a:effectLst/>
              </a:rPr>
              <a:t>határozata</a:t>
            </a:r>
            <a:r>
              <a:rPr lang="hu-HU" altLang="hu-HU" sz="2800" dirty="0" smtClean="0">
                <a:effectLst/>
              </a:rPr>
              <a:t>, a bíróság </a:t>
            </a:r>
            <a:r>
              <a:rPr lang="hu-HU" altLang="hu-HU" sz="2800" b="1" dirty="0" smtClean="0">
                <a:effectLst/>
              </a:rPr>
              <a:t>végzés</a:t>
            </a:r>
            <a:r>
              <a:rPr lang="hu-HU" altLang="hu-HU" sz="2800" dirty="0" smtClean="0">
                <a:effectLst/>
              </a:rPr>
              <a:t>e ellen főszabályként - jogorvoslatnak van helye. </a:t>
            </a:r>
          </a:p>
          <a:p>
            <a:pPr>
              <a:lnSpc>
                <a:spcPct val="80000"/>
              </a:lnSpc>
            </a:pPr>
            <a:endParaRPr lang="hu-HU" altLang="hu-HU" sz="28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A jogorvoslatra jogosult a jogorvoslati jogáról </a:t>
            </a:r>
            <a:r>
              <a:rPr lang="hu-HU" altLang="hu-HU" sz="2800" u="sng" dirty="0" smtClean="0">
                <a:effectLst/>
              </a:rPr>
              <a:t>írásban vagy a tárgyaláson szóban lemondhat.</a:t>
            </a:r>
          </a:p>
          <a:p>
            <a:pPr>
              <a:lnSpc>
                <a:spcPct val="80000"/>
              </a:lnSpc>
            </a:pPr>
            <a:endParaRPr lang="hu-HU" altLang="hu-HU" sz="2800" u="sng" dirty="0" smtClean="0">
              <a:effectLst/>
            </a:endParaRPr>
          </a:p>
          <a:p>
            <a:pPr>
              <a:lnSpc>
                <a:spcPct val="80000"/>
              </a:lnSpc>
            </a:pPr>
            <a:endParaRPr lang="hu-HU" altLang="hu-HU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36332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6BD180F-9A24-4C3E-972D-876918267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11280576" y="5980960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3178761" y="500353"/>
            <a:ext cx="3728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sz="3200" b="1" dirty="0" smtClean="0">
                <a:solidFill>
                  <a:schemeClr val="accent1"/>
                </a:solidFill>
              </a:rPr>
              <a:t>SZABÁLYSÉRTÉS</a:t>
            </a:r>
            <a:endParaRPr lang="hu-HU" altLang="hu-HU" sz="3600" b="1" dirty="0" smtClean="0">
              <a:solidFill>
                <a:schemeClr val="accent1"/>
              </a:solidFill>
            </a:endParaRPr>
          </a:p>
        </p:txBody>
      </p:sp>
      <p:pic>
        <p:nvPicPr>
          <p:cNvPr id="6" name="Picture 9" descr="2PARKE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613" y="1874116"/>
            <a:ext cx="3579812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9928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909782" y="0"/>
            <a:ext cx="11189854" cy="1431925"/>
          </a:xfrm>
          <a:prstGeom prst="rect">
            <a:avLst/>
          </a:prstGeom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hu-HU" sz="4800" smtClean="0">
                <a:solidFill>
                  <a:srgbClr val="FFCC00"/>
                </a:solidFill>
              </a:rPr>
              <a:t>BÍRÓSÁG</a:t>
            </a:r>
            <a:endParaRPr lang="hu-HU" sz="4800" smtClean="0">
              <a:solidFill>
                <a:srgbClr val="FFCC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09782" y="1676400"/>
            <a:ext cx="11189854" cy="4114800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hu-HU" altLang="hu-HU" sz="3600" dirty="0" smtClean="0"/>
          </a:p>
          <a:p>
            <a:pPr eaLnBrk="1" hangingPunct="1">
              <a:lnSpc>
                <a:spcPct val="90000"/>
              </a:lnSpc>
            </a:pPr>
            <a:r>
              <a:rPr lang="hu-HU" altLang="hu-HU" sz="3600" dirty="0" smtClean="0"/>
              <a:t>A szabálysértési hatóság határozata ellen benyújtott </a:t>
            </a:r>
            <a:r>
              <a:rPr lang="hu-HU" altLang="hu-HU" sz="3600" u="sng" dirty="0" smtClean="0"/>
              <a:t>kifogást</a:t>
            </a:r>
            <a:r>
              <a:rPr lang="hu-HU" altLang="hu-HU" sz="3600" dirty="0" smtClean="0"/>
              <a:t> a járás bíróság bírálja el.</a:t>
            </a:r>
          </a:p>
          <a:p>
            <a:pPr eaLnBrk="1" hangingPunct="1">
              <a:lnSpc>
                <a:spcPct val="90000"/>
              </a:lnSpc>
            </a:pPr>
            <a:endParaRPr lang="hu-HU" altLang="hu-HU" sz="3600" dirty="0" smtClean="0"/>
          </a:p>
          <a:p>
            <a:pPr eaLnBrk="1" hangingPunct="1">
              <a:lnSpc>
                <a:spcPct val="90000"/>
              </a:lnSpc>
            </a:pPr>
            <a:r>
              <a:rPr lang="hu-HU" altLang="hu-HU" sz="3600" dirty="0" smtClean="0"/>
              <a:t>Elzárással is sújtható szabálysértés miatt I. fokon a járás bíróság jár el.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hu-HU" altLang="hu-HU" sz="3600" dirty="0" smtClean="0"/>
              <a:t>	II. fok: Törvényszék</a:t>
            </a:r>
          </a:p>
          <a:p>
            <a:pPr eaLnBrk="1" hangingPunct="1">
              <a:lnSpc>
                <a:spcPct val="90000"/>
              </a:lnSpc>
            </a:pPr>
            <a:endParaRPr lang="hu-HU" altLang="hu-HU" sz="3600" dirty="0" smtClean="0"/>
          </a:p>
          <a:p>
            <a:pPr eaLnBrk="1" hangingPunct="1">
              <a:lnSpc>
                <a:spcPct val="90000"/>
              </a:lnSpc>
            </a:pPr>
            <a:endParaRPr lang="hu-HU" altLang="hu-HU" sz="3600" dirty="0" smtClean="0"/>
          </a:p>
        </p:txBody>
      </p:sp>
    </p:spTree>
    <p:extLst>
      <p:ext uri="{BB962C8B-B14F-4D97-AF65-F5344CB8AC3E}">
        <p14:creationId xmlns:p14="http://schemas.microsoft.com/office/powerpoint/2010/main" val="10126251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66800" y="304800"/>
            <a:ext cx="9693564" cy="1431925"/>
          </a:xfrm>
          <a:prstGeom prst="rect">
            <a:avLst/>
          </a:prstGeom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3600" smtClean="0">
                <a:solidFill>
                  <a:srgbClr val="FFCC00"/>
                </a:solidFill>
              </a:rPr>
              <a:t>HELYSZÍNI BÍRSÁGOT SZABHAT KI</a:t>
            </a:r>
            <a:endParaRPr lang="hu-HU" altLang="hu-HU" sz="3600" dirty="0" smtClean="0">
              <a:solidFill>
                <a:srgbClr val="FFCC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1981200"/>
            <a:ext cx="9693564" cy="41148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</a:pPr>
            <a:r>
              <a:rPr lang="hu-HU" altLang="hu-HU" sz="2400" dirty="0" smtClean="0"/>
              <a:t>Rendőrség</a:t>
            </a:r>
          </a:p>
          <a:p>
            <a:pPr>
              <a:lnSpc>
                <a:spcPct val="80000"/>
              </a:lnSpc>
            </a:pPr>
            <a:r>
              <a:rPr lang="hu-HU" altLang="hu-HU" sz="2400" dirty="0" smtClean="0"/>
              <a:t>NAV hatáskörrel rendelkező szerve (vámszerve),</a:t>
            </a:r>
          </a:p>
          <a:p>
            <a:pPr>
              <a:lnSpc>
                <a:spcPct val="80000"/>
              </a:lnSpc>
            </a:pPr>
            <a:r>
              <a:rPr lang="hu-HU" altLang="hu-HU" sz="2400" dirty="0" smtClean="0"/>
              <a:t>hivatásos katasztrófavédelmi szerv arra felhatalmazott ügyintézője,</a:t>
            </a:r>
          </a:p>
          <a:p>
            <a:pPr>
              <a:lnSpc>
                <a:spcPct val="80000"/>
              </a:lnSpc>
            </a:pPr>
            <a:r>
              <a:rPr lang="hu-HU" altLang="hu-HU" sz="2400" dirty="0" smtClean="0"/>
              <a:t> közlekedési hatóság ellenőre,</a:t>
            </a:r>
          </a:p>
          <a:p>
            <a:pPr>
              <a:lnSpc>
                <a:spcPct val="80000"/>
              </a:lnSpc>
            </a:pPr>
            <a:r>
              <a:rPr lang="hu-HU" altLang="hu-HU" sz="2400" dirty="0" smtClean="0"/>
              <a:t> közterület-felügyelő,</a:t>
            </a:r>
          </a:p>
          <a:p>
            <a:pPr>
              <a:lnSpc>
                <a:spcPct val="80000"/>
              </a:lnSpc>
            </a:pPr>
            <a:r>
              <a:rPr lang="hu-HU" altLang="hu-HU" sz="2400" dirty="0" smtClean="0"/>
              <a:t>természetvédelmi őr, az önkormányzati természetvédelmi őr,</a:t>
            </a:r>
          </a:p>
          <a:p>
            <a:pPr>
              <a:lnSpc>
                <a:spcPct val="80000"/>
              </a:lnSpc>
            </a:pPr>
            <a:r>
              <a:rPr lang="hu-HU" altLang="hu-HU" sz="2400" dirty="0" smtClean="0"/>
              <a:t>erdészeti hatóság arra felhatalmazott ügyintézője,</a:t>
            </a:r>
          </a:p>
          <a:p>
            <a:pPr>
              <a:lnSpc>
                <a:spcPct val="80000"/>
              </a:lnSpc>
            </a:pPr>
            <a:r>
              <a:rPr lang="hu-HU" altLang="hu-HU" sz="2400" dirty="0" smtClean="0"/>
              <a:t> halászati őr,</a:t>
            </a:r>
          </a:p>
          <a:p>
            <a:pPr>
              <a:lnSpc>
                <a:spcPct val="80000"/>
              </a:lnSpc>
            </a:pPr>
            <a:r>
              <a:rPr lang="hu-HU" altLang="hu-HU" sz="2400" dirty="0" smtClean="0"/>
              <a:t>mezőőr.</a:t>
            </a:r>
          </a:p>
          <a:p>
            <a:pPr>
              <a:lnSpc>
                <a:spcPct val="80000"/>
              </a:lnSpc>
            </a:pPr>
            <a:endParaRPr lang="hu-HU" altLang="hu-HU" sz="2400" dirty="0" smtClean="0"/>
          </a:p>
        </p:txBody>
      </p:sp>
    </p:spTree>
    <p:extLst>
      <p:ext uri="{BB962C8B-B14F-4D97-AF65-F5344CB8AC3E}">
        <p14:creationId xmlns:p14="http://schemas.microsoft.com/office/powerpoint/2010/main" val="16237029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799" y="1981200"/>
            <a:ext cx="10303165" cy="411480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hu-HU" altLang="hu-HU" dirty="0" smtClean="0"/>
              <a:t>helyszíni bírság összege 5 e-50 e-ig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hu-HU" altLang="hu-HU" dirty="0" smtClean="0"/>
          </a:p>
          <a:p>
            <a:pPr eaLnBrk="1" hangingPunct="1"/>
            <a:r>
              <a:rPr lang="hu-HU" altLang="hu-HU" dirty="0" smtClean="0"/>
              <a:t>6 hónapon belül újabb elkövetés esetén 70 e.-</a:t>
            </a:r>
            <a:r>
              <a:rPr lang="hu-HU" altLang="hu-HU" dirty="0" err="1" smtClean="0"/>
              <a:t>ig</a:t>
            </a:r>
            <a:r>
              <a:rPr lang="hu-HU" altLang="hu-HU" dirty="0" smtClean="0"/>
              <a:t> terjedhet.  </a:t>
            </a:r>
            <a:endParaRPr lang="hu-HU" altLang="hu-HU" sz="1600" dirty="0" smtClean="0"/>
          </a:p>
          <a:p>
            <a:pPr eaLnBrk="1" hangingPunct="1"/>
            <a:endParaRPr lang="hu-HU" altLang="hu-HU" dirty="0" smtClean="0"/>
          </a:p>
        </p:txBody>
      </p:sp>
    </p:spTree>
    <p:extLst>
      <p:ext uri="{BB962C8B-B14F-4D97-AF65-F5344CB8AC3E}">
        <p14:creationId xmlns:p14="http://schemas.microsoft.com/office/powerpoint/2010/main" val="21306548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66799" y="304800"/>
            <a:ext cx="10478655" cy="14319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mtClean="0"/>
              <a:t>Szóbeli figyelmeztetés</a:t>
            </a:r>
            <a:br>
              <a:rPr lang="hu-HU" altLang="hu-HU" smtClean="0"/>
            </a:br>
            <a:endParaRPr lang="hu-HU" altLang="hu-HU" dirty="0" smtClean="0"/>
          </a:p>
        </p:txBody>
      </p:sp>
      <p:sp>
        <p:nvSpPr>
          <p:cNvPr id="4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586508" y="1879600"/>
            <a:ext cx="1137458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800" b="1" dirty="0" smtClean="0">
                <a:effectLst/>
              </a:rPr>
              <a:t>Helyszíni intézkedés során a helyszíni bírság kiszabására </a:t>
            </a:r>
            <a:endParaRPr lang="hu-HU" altLang="hu-HU" sz="2800" b="1" dirty="0" smtClean="0">
              <a:effectLst/>
            </a:endParaRPr>
          </a:p>
          <a:p>
            <a:pPr marL="0" indent="0">
              <a:buNone/>
            </a:pPr>
            <a:r>
              <a:rPr lang="hu-HU" altLang="hu-HU" sz="2800" b="1" dirty="0" smtClean="0">
                <a:effectLst/>
              </a:rPr>
              <a:t>jogosult </a:t>
            </a:r>
            <a:r>
              <a:rPr lang="hu-HU" altLang="hu-HU" sz="2800" b="1" dirty="0" smtClean="0">
                <a:effectLst/>
              </a:rPr>
              <a:t>szerv vagy személy a </a:t>
            </a:r>
            <a:r>
              <a:rPr lang="hu-HU" altLang="hu-HU" sz="2800" b="1" dirty="0" smtClean="0">
                <a:solidFill>
                  <a:srgbClr val="FFCC00"/>
                </a:solidFill>
                <a:effectLst/>
              </a:rPr>
              <a:t>szabálysértés elkövetését elismerő személlyel szemben szóbeli figyelmeztetést </a:t>
            </a:r>
            <a:endParaRPr lang="hu-HU" altLang="hu-HU" sz="2800" b="1" dirty="0" smtClean="0">
              <a:solidFill>
                <a:srgbClr val="FFCC00"/>
              </a:solidFill>
              <a:effectLst/>
            </a:endParaRPr>
          </a:p>
          <a:p>
            <a:pPr marL="0" indent="0">
              <a:buNone/>
            </a:pPr>
            <a:r>
              <a:rPr lang="hu-HU" altLang="hu-HU" sz="2800" b="1" dirty="0" smtClean="0">
                <a:solidFill>
                  <a:srgbClr val="FFCC00"/>
                </a:solidFill>
                <a:effectLst/>
              </a:rPr>
              <a:t>alkalmazhat</a:t>
            </a:r>
            <a:r>
              <a:rPr lang="hu-HU" altLang="hu-HU" sz="2800" b="1" dirty="0" smtClean="0">
                <a:effectLst/>
              </a:rPr>
              <a:t>, ha az elkövetett cselekmény oly csekély mértékben </a:t>
            </a:r>
            <a:endParaRPr lang="hu-HU" altLang="hu-HU" sz="2800" b="1" dirty="0" smtClean="0">
              <a:effectLst/>
            </a:endParaRPr>
          </a:p>
          <a:p>
            <a:pPr marL="0" indent="0">
              <a:buNone/>
            </a:pPr>
            <a:r>
              <a:rPr lang="hu-HU" altLang="hu-HU" sz="2800" b="1" dirty="0" smtClean="0">
                <a:effectLst/>
              </a:rPr>
              <a:t>veszélyes </a:t>
            </a:r>
            <a:r>
              <a:rPr lang="hu-HU" altLang="hu-HU" sz="2800" b="1" dirty="0" smtClean="0">
                <a:effectLst/>
              </a:rPr>
              <a:t>a társadalomra, hogy még a helyszíni bírság kiszabása is szükségtelen.</a:t>
            </a:r>
            <a:endParaRPr lang="hu-HU" altLang="hu-HU" sz="2800" dirty="0" smtClean="0">
              <a:effectLst/>
            </a:endParaRPr>
          </a:p>
          <a:p>
            <a:endParaRPr lang="hu-HU" altLang="hu-HU" sz="2800" dirty="0" smtClean="0">
              <a:effectLst/>
            </a:endParaRPr>
          </a:p>
          <a:p>
            <a:endParaRPr lang="hu-HU" altLang="hu-HU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057472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66800" y="304800"/>
            <a:ext cx="10829636" cy="1431925"/>
          </a:xfrm>
          <a:prstGeom prst="rect">
            <a:avLst/>
          </a:prstGeom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hu-HU" sz="4000" smtClean="0"/>
              <a:t>KÉNYSZERINTÉZKEDÉSEK</a:t>
            </a:r>
            <a:br>
              <a:rPr lang="hu-HU" sz="4000" smtClean="0"/>
            </a:br>
            <a:r>
              <a:rPr lang="hu-HU" sz="4000" smtClean="0"/>
              <a:t/>
            </a:r>
            <a:br>
              <a:rPr lang="hu-HU" sz="4000" smtClean="0"/>
            </a:br>
            <a:endParaRPr lang="hu-HU" sz="4000" dirty="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1981200"/>
            <a:ext cx="10829636" cy="411480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hu-HU" altLang="hu-HU" b="1" dirty="0" smtClean="0"/>
              <a:t> elővezetés</a:t>
            </a:r>
            <a:endParaRPr lang="hu-HU" altLang="hu-HU" dirty="0" smtClean="0"/>
          </a:p>
          <a:p>
            <a:pPr eaLnBrk="1" hangingPunct="1"/>
            <a:r>
              <a:rPr lang="hu-HU" altLang="hu-HU" b="1" dirty="0" smtClean="0"/>
              <a:t> szabálysértési őrizet</a:t>
            </a:r>
            <a:endParaRPr lang="hu-HU" altLang="hu-HU" dirty="0" smtClean="0"/>
          </a:p>
          <a:p>
            <a:pPr eaLnBrk="1" hangingPunct="1"/>
            <a:r>
              <a:rPr lang="hu-HU" altLang="hu-HU" b="1" dirty="0" smtClean="0"/>
              <a:t> ruházat, csomag és jármű átvizsgálása</a:t>
            </a:r>
            <a:endParaRPr lang="hu-HU" altLang="hu-HU" dirty="0" smtClean="0"/>
          </a:p>
          <a:p>
            <a:pPr eaLnBrk="1" hangingPunct="1"/>
            <a:r>
              <a:rPr lang="hu-HU" altLang="hu-HU" b="1" dirty="0" smtClean="0"/>
              <a:t> lefoglalás</a:t>
            </a:r>
            <a:endParaRPr lang="hu-HU" altLang="hu-HU" dirty="0" smtClean="0"/>
          </a:p>
          <a:p>
            <a:pPr eaLnBrk="1" hangingPunct="1"/>
            <a:r>
              <a:rPr lang="hu-HU" altLang="hu-HU" b="1" dirty="0" smtClean="0"/>
              <a:t> rendbírság </a:t>
            </a:r>
            <a:r>
              <a:rPr lang="hu-HU" altLang="hu-HU" sz="1200" dirty="0" smtClean="0"/>
              <a:t>(5 e.-200 e.)</a:t>
            </a:r>
          </a:p>
          <a:p>
            <a:pPr eaLnBrk="1" hangingPunct="1"/>
            <a:endParaRPr lang="hu-HU" altLang="hu-HU" dirty="0" smtClean="0"/>
          </a:p>
          <a:p>
            <a:pPr eaLnBrk="1" hangingPunct="1"/>
            <a:endParaRPr lang="hu-HU" altLang="hu-HU" dirty="0" smtClean="0"/>
          </a:p>
          <a:p>
            <a:pPr eaLnBrk="1" hangingPunct="1"/>
            <a:endParaRPr lang="hu-HU" altLang="hu-HU" dirty="0" smtClean="0"/>
          </a:p>
        </p:txBody>
      </p:sp>
    </p:spTree>
    <p:extLst>
      <p:ext uri="{BB962C8B-B14F-4D97-AF65-F5344CB8AC3E}">
        <p14:creationId xmlns:p14="http://schemas.microsoft.com/office/powerpoint/2010/main" val="7063170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66799" y="304800"/>
            <a:ext cx="10958945" cy="1431925"/>
          </a:xfrm>
          <a:prstGeom prst="rect">
            <a:avLst/>
          </a:prstGeom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4000" smtClean="0"/>
              <a:t>A szabálysértés </a:t>
            </a:r>
            <a:r>
              <a:rPr lang="hu-HU" altLang="hu-HU" sz="4000" smtClean="0">
                <a:solidFill>
                  <a:srgbClr val="FFCC00"/>
                </a:solidFill>
              </a:rPr>
              <a:t>büntethetőség</a:t>
            </a:r>
            <a:r>
              <a:rPr lang="hu-HU" altLang="hu-HU" sz="4000" smtClean="0"/>
              <a:t>ének </a:t>
            </a:r>
            <a:br>
              <a:rPr lang="hu-HU" altLang="hu-HU" sz="4000" smtClean="0"/>
            </a:br>
            <a:r>
              <a:rPr lang="hu-HU" altLang="hu-HU" sz="4000" smtClean="0"/>
              <a:t>ELÉVÜLÉSE</a:t>
            </a:r>
            <a:endParaRPr lang="hu-HU" altLang="hu-HU" sz="4000" dirty="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799" y="1981200"/>
            <a:ext cx="10958945" cy="4114800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endParaRPr lang="hu-HU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hu-HU" dirty="0" smtClean="0"/>
              <a:t>	cselekmény elkövetése óta 6 hónap eltelt , MAX 2 ÉV.</a:t>
            </a:r>
          </a:p>
          <a:p>
            <a:pPr eaLnBrk="1" hangingPunct="1">
              <a:defRPr/>
            </a:pPr>
            <a:endParaRPr lang="hu-HU" dirty="0" smtClean="0"/>
          </a:p>
          <a:p>
            <a:pPr eaLnBrk="1" hangingPunct="1">
              <a:defRPr/>
            </a:pPr>
            <a:endParaRPr lang="hu-HU" dirty="0" smtClean="0"/>
          </a:p>
          <a:p>
            <a:pPr eaLnBrk="1" hangingPunct="1">
              <a:defRPr/>
            </a:pP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18724144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31371" y="1380837"/>
            <a:ext cx="11236036" cy="411480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hu-HU" altLang="hu-HU" dirty="0" smtClean="0"/>
              <a:t>Az elévülés határidejének </a:t>
            </a:r>
            <a:r>
              <a:rPr lang="hu-HU" altLang="hu-HU" dirty="0" smtClean="0">
                <a:solidFill>
                  <a:srgbClr val="FFCC00"/>
                </a:solidFill>
              </a:rPr>
              <a:t>kezdő napja</a:t>
            </a:r>
            <a:r>
              <a:rPr lang="hu-HU" altLang="hu-HU" dirty="0" smtClean="0"/>
              <a:t> az a nap, amikor a szabálysértés tényállása megvalósul, kísérlet esetén az a nap, amikor az ezt megvalósító cselekmény véget ér.</a:t>
            </a:r>
          </a:p>
          <a:p>
            <a:pPr eaLnBrk="1" hangingPunct="1"/>
            <a:endParaRPr lang="hu-HU" altLang="hu-HU" dirty="0" smtClean="0"/>
          </a:p>
          <a:p>
            <a:pPr eaLnBrk="1" hangingPunct="1"/>
            <a:endParaRPr lang="hu-HU" altLang="hu-HU" dirty="0" smtClean="0"/>
          </a:p>
        </p:txBody>
      </p:sp>
    </p:spTree>
    <p:extLst>
      <p:ext uri="{BB962C8B-B14F-4D97-AF65-F5344CB8AC3E}">
        <p14:creationId xmlns:p14="http://schemas.microsoft.com/office/powerpoint/2010/main" val="11984407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3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0" y="401781"/>
            <a:ext cx="12279745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/>
            <a:r>
              <a:rPr lang="hu-HU" altLang="hu-HU" dirty="0" smtClean="0">
                <a:effectLst/>
              </a:rPr>
              <a:t>Ha a szabálysértés jogellenes állapot </a:t>
            </a:r>
            <a:endParaRPr lang="hu-HU" altLang="hu-HU" dirty="0" smtClean="0">
              <a:effectLst/>
            </a:endParaRPr>
          </a:p>
          <a:p>
            <a:pPr marL="0" indent="0" algn="just">
              <a:buNone/>
            </a:pPr>
            <a:r>
              <a:rPr lang="hu-HU" altLang="hu-HU" dirty="0" smtClean="0">
                <a:effectLst/>
              </a:rPr>
              <a:t>előidézésével</a:t>
            </a:r>
            <a:r>
              <a:rPr lang="hu-HU" altLang="hu-HU" dirty="0" smtClean="0">
                <a:effectLst/>
              </a:rPr>
              <a:t>, illetve fenntartásával vagy </a:t>
            </a:r>
            <a:endParaRPr lang="hu-HU" altLang="hu-HU" dirty="0" smtClean="0">
              <a:effectLst/>
            </a:endParaRPr>
          </a:p>
          <a:p>
            <a:pPr marL="0" indent="0" algn="just">
              <a:buNone/>
            </a:pPr>
            <a:r>
              <a:rPr lang="hu-HU" altLang="hu-HU" dirty="0" smtClean="0">
                <a:effectLst/>
              </a:rPr>
              <a:t>Kötelesség teljesítésének </a:t>
            </a:r>
            <a:r>
              <a:rPr lang="hu-HU" altLang="hu-HU" dirty="0" smtClean="0">
                <a:effectLst/>
              </a:rPr>
              <a:t>elmulasztásával valósul </a:t>
            </a:r>
            <a:r>
              <a:rPr lang="hu-HU" altLang="hu-HU" dirty="0" smtClean="0">
                <a:effectLst/>
              </a:rPr>
              <a:t>meg, az </a:t>
            </a:r>
            <a:r>
              <a:rPr lang="hu-HU" altLang="hu-HU" dirty="0" smtClean="0">
                <a:solidFill>
                  <a:srgbClr val="FFCC00"/>
                </a:solidFill>
                <a:effectLst/>
              </a:rPr>
              <a:t>elévülési határidő mindaddig nem </a:t>
            </a:r>
            <a:endParaRPr lang="hu-HU" altLang="hu-HU" dirty="0" smtClean="0">
              <a:solidFill>
                <a:srgbClr val="FFCC00"/>
              </a:solidFill>
              <a:effectLst/>
            </a:endParaRPr>
          </a:p>
          <a:p>
            <a:pPr marL="0" indent="0" algn="just">
              <a:buNone/>
            </a:pPr>
            <a:r>
              <a:rPr lang="hu-HU" altLang="hu-HU" dirty="0" smtClean="0">
                <a:solidFill>
                  <a:srgbClr val="FFCC00"/>
                </a:solidFill>
                <a:effectLst/>
              </a:rPr>
              <a:t>kezdődik </a:t>
            </a:r>
            <a:r>
              <a:rPr lang="hu-HU" altLang="hu-HU" dirty="0" smtClean="0">
                <a:solidFill>
                  <a:srgbClr val="FFCC00"/>
                </a:solidFill>
                <a:effectLst/>
              </a:rPr>
              <a:t>el,</a:t>
            </a:r>
            <a:r>
              <a:rPr lang="hu-HU" altLang="hu-HU" dirty="0" smtClean="0">
                <a:effectLst/>
              </a:rPr>
              <a:t> amíg ez az állapot fennáll, illetve </a:t>
            </a:r>
            <a:endParaRPr lang="hu-HU" altLang="hu-HU" dirty="0" smtClean="0">
              <a:effectLst/>
            </a:endParaRPr>
          </a:p>
          <a:p>
            <a:pPr marL="0" indent="0" algn="just">
              <a:buNone/>
            </a:pPr>
            <a:r>
              <a:rPr lang="hu-HU" altLang="hu-HU" dirty="0" smtClean="0">
                <a:effectLst/>
              </a:rPr>
              <a:t>amíg a kötelesség </a:t>
            </a:r>
            <a:r>
              <a:rPr lang="hu-HU" altLang="hu-HU" dirty="0" smtClean="0">
                <a:effectLst/>
              </a:rPr>
              <a:t>jogszerűen teljesíthető </a:t>
            </a:r>
            <a:r>
              <a:rPr lang="hu-HU" altLang="hu-HU" dirty="0" smtClean="0">
                <a:effectLst/>
              </a:rPr>
              <a:t>lett</a:t>
            </a:r>
          </a:p>
          <a:p>
            <a:pPr marL="0" indent="0" algn="just">
              <a:buNone/>
            </a:pPr>
            <a:r>
              <a:rPr lang="hu-HU" altLang="hu-HU" dirty="0" smtClean="0">
                <a:effectLst/>
              </a:rPr>
              <a:t>volna</a:t>
            </a:r>
            <a:r>
              <a:rPr lang="hu-HU" altLang="hu-HU" dirty="0" smtClean="0">
                <a:effectLst/>
              </a:rPr>
              <a:t>.</a:t>
            </a:r>
          </a:p>
          <a:p>
            <a:pPr algn="just"/>
            <a:endParaRPr lang="hu-HU" altLang="hu-HU" dirty="0" smtClean="0">
              <a:effectLst/>
            </a:endParaRPr>
          </a:p>
          <a:p>
            <a:pPr algn="just"/>
            <a:endParaRPr lang="hu-HU" altLang="hu-HU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647128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66800" y="304800"/>
            <a:ext cx="10709564" cy="1431925"/>
          </a:xfrm>
          <a:prstGeom prst="rect">
            <a:avLst/>
          </a:prstGeom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3600" smtClean="0"/>
              <a:t>MILYEN CSELEKMÉNYEK </a:t>
            </a:r>
            <a:r>
              <a:rPr lang="hu-HU" altLang="hu-HU" sz="3600" smtClean="0">
                <a:solidFill>
                  <a:srgbClr val="FFCC00"/>
                </a:solidFill>
              </a:rPr>
              <a:t>SZAKÍTJÁK FÉLBE?</a:t>
            </a:r>
            <a:endParaRPr lang="hu-HU" altLang="hu-HU" sz="3600" dirty="0" smtClean="0">
              <a:solidFill>
                <a:srgbClr val="FFCC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1981200"/>
            <a:ext cx="10709564" cy="4114800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hu-HU" altLang="hu-HU" sz="2400" dirty="0" smtClean="0"/>
              <a:t>A szabálysértés miatt az eljárás alá vont személy ellen a szabálysértési </a:t>
            </a:r>
            <a:endParaRPr lang="hu-HU" altLang="hu-HU" sz="24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hu-HU" altLang="hu-HU" sz="2400" dirty="0" smtClean="0"/>
              <a:t>hatóság</a:t>
            </a:r>
            <a:r>
              <a:rPr lang="hu-HU" altLang="hu-HU" sz="2400" dirty="0" smtClean="0"/>
              <a:t>, a fegyelmi jogkör gyakorlója, az ügyészség és a bíróság által </a:t>
            </a:r>
            <a:endParaRPr lang="hu-HU" altLang="hu-HU" sz="24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hu-HU" altLang="hu-HU" sz="2400" dirty="0" smtClean="0"/>
              <a:t>foganatosított </a:t>
            </a:r>
            <a:r>
              <a:rPr lang="hu-HU" altLang="hu-HU" sz="2400" dirty="0" smtClean="0"/>
              <a:t>eljárási cselekmények</a:t>
            </a:r>
          </a:p>
          <a:p>
            <a:pPr eaLnBrk="1" hangingPunct="1">
              <a:lnSpc>
                <a:spcPct val="90000"/>
              </a:lnSpc>
            </a:pPr>
            <a:endParaRPr lang="hu-HU" altLang="hu-HU" sz="2400" dirty="0" smtClean="0"/>
          </a:p>
          <a:p>
            <a:pPr eaLnBrk="1" hangingPunct="1">
              <a:lnSpc>
                <a:spcPct val="90000"/>
              </a:lnSpc>
            </a:pPr>
            <a:r>
              <a:rPr lang="hu-HU" altLang="hu-HU" sz="2400" dirty="0" smtClean="0"/>
              <a:t>A félbeszakítás napjával az elévülési idő </a:t>
            </a:r>
            <a:r>
              <a:rPr lang="hu-HU" altLang="hu-HU" sz="2400" dirty="0" err="1" smtClean="0"/>
              <a:t>újrakezdődik</a:t>
            </a:r>
            <a:r>
              <a:rPr lang="hu-HU" altLang="hu-HU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endParaRPr lang="hu-HU" altLang="hu-HU" sz="2400" dirty="0" smtClean="0"/>
          </a:p>
          <a:p>
            <a:pPr eaLnBrk="1" hangingPunct="1">
              <a:lnSpc>
                <a:spcPct val="90000"/>
              </a:lnSpc>
            </a:pPr>
            <a:endParaRPr lang="hu-HU" altLang="hu-HU" sz="2400" dirty="0" smtClean="0"/>
          </a:p>
        </p:txBody>
      </p:sp>
    </p:spTree>
    <p:extLst>
      <p:ext uri="{BB962C8B-B14F-4D97-AF65-F5344CB8AC3E}">
        <p14:creationId xmlns:p14="http://schemas.microsoft.com/office/powerpoint/2010/main" val="5050308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66800" y="304800"/>
            <a:ext cx="10321636" cy="1431925"/>
          </a:xfrm>
          <a:prstGeom prst="rect">
            <a:avLst/>
          </a:prstGeom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4000" smtClean="0"/>
              <a:t>Mentesülés a hátrányos jogkövetkezmények alól</a:t>
            </a:r>
            <a:br>
              <a:rPr lang="hu-HU" altLang="hu-HU" sz="4000" smtClean="0"/>
            </a:br>
            <a:endParaRPr lang="hu-HU" altLang="hu-HU" sz="4000" dirty="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1981200"/>
            <a:ext cx="10321636" cy="4114800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endParaRPr lang="hu-HU" dirty="0" smtClean="0"/>
          </a:p>
          <a:p>
            <a:pPr eaLnBrk="1" hangingPunct="1">
              <a:defRPr/>
            </a:pPr>
            <a:endParaRPr lang="hu-HU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hu-HU" dirty="0" smtClean="0"/>
              <a:t>	a büntetést vagy intézkedést megállapító határozat jogerőre emelkedését követő 2 év elteltével mentesül.</a:t>
            </a:r>
          </a:p>
          <a:p>
            <a:pPr eaLnBrk="1" hangingPunct="1">
              <a:defRPr/>
            </a:pPr>
            <a:endParaRPr lang="hu-HU" dirty="0" smtClean="0"/>
          </a:p>
          <a:p>
            <a:pPr eaLnBrk="1" hangingPunct="1">
              <a:defRPr/>
            </a:pP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88151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2327804" y="473425"/>
            <a:ext cx="72472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3200" dirty="0" smtClean="0">
                <a:solidFill>
                  <a:schemeClr val="accent1"/>
                </a:solidFill>
              </a:rPr>
              <a:t>MI MINŐSÜL SZABÁLYSÉRTÉSNEK?</a:t>
            </a:r>
            <a:endParaRPr lang="hu-HU" sz="3200" dirty="0">
              <a:solidFill>
                <a:schemeClr val="accent1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79523" y="1251527"/>
            <a:ext cx="9633785" cy="4114800"/>
          </a:xfrm>
          <a:prstGeom prst="rect">
            <a:avLst/>
          </a:prstGeom>
        </p:spPr>
        <p:txBody>
          <a:bodyPr/>
          <a:lstStyle/>
          <a:p>
            <a:pPr eaLnBrk="1" hangingPunct="1"/>
            <a:endParaRPr lang="hu-HU" altLang="hu-HU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hu-HU" altLang="hu-HU" dirty="0" smtClean="0"/>
              <a:t>	az a törvény által büntetni </a:t>
            </a:r>
            <a:endParaRPr lang="hu-HU" altLang="hu-HU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hu-HU" altLang="hu-HU" dirty="0"/>
              <a:t>	</a:t>
            </a:r>
            <a:r>
              <a:rPr lang="hu-HU" altLang="hu-HU" dirty="0" smtClean="0"/>
              <a:t>rendelt </a:t>
            </a:r>
            <a:r>
              <a:rPr lang="hu-HU" altLang="hu-HU" dirty="0" smtClean="0"/>
              <a:t>tevékenység vagy mulasztás, amely </a:t>
            </a:r>
            <a:r>
              <a:rPr lang="hu-HU" altLang="hu-HU" u="sng" dirty="0" smtClean="0"/>
              <a:t>veszélyes a társadalomra</a:t>
            </a:r>
            <a:r>
              <a:rPr lang="hu-HU" altLang="hu-HU" dirty="0" smtClean="0"/>
              <a:t>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hu-HU" altLang="hu-HU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hu-HU" altLang="hu-HU" sz="2000" dirty="0" smtClean="0"/>
              <a:t>(</a:t>
            </a:r>
            <a:r>
              <a:rPr lang="hu-HU" altLang="hu-HU" sz="2000" b="1" dirty="0" smtClean="0"/>
              <a:t>2012. évi II. tv.)</a:t>
            </a:r>
            <a:endParaRPr lang="hu-HU" altLang="hu-HU" sz="20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hu-HU" altLang="hu-HU" sz="1200" dirty="0" smtClean="0"/>
          </a:p>
          <a:p>
            <a:pPr eaLnBrk="1" hangingPunct="1"/>
            <a:endParaRPr lang="hu-HU" altLang="hu-HU" dirty="0" smtClean="0"/>
          </a:p>
          <a:p>
            <a:pPr eaLnBrk="1" hangingPunct="1"/>
            <a:endParaRPr lang="hu-HU" altLang="hu-HU" dirty="0" smtClean="0"/>
          </a:p>
        </p:txBody>
      </p:sp>
    </p:spTree>
    <p:extLst>
      <p:ext uri="{BB962C8B-B14F-4D97-AF65-F5344CB8AC3E}">
        <p14:creationId xmlns:p14="http://schemas.microsoft.com/office/powerpoint/2010/main" val="24200690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66800" y="304800"/>
            <a:ext cx="7543800" cy="14319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3200" smtClean="0">
                <a:solidFill>
                  <a:srgbClr val="FFCC00"/>
                </a:solidFill>
              </a:rPr>
              <a:t>GAZDÁLKODÓ SZERVEZETEK EGYES SZABÁLYSÉRTÉSEI</a:t>
            </a:r>
            <a:r>
              <a:rPr lang="hu-HU" altLang="hu-HU" sz="3200" smtClean="0"/>
              <a:t>  Pl:</a:t>
            </a:r>
            <a:endParaRPr lang="hu-HU" altLang="hu-HU" sz="3200" dirty="0" smtClean="0"/>
          </a:p>
        </p:txBody>
      </p:sp>
      <p:sp>
        <p:nvSpPr>
          <p:cNvPr id="4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1066800" y="1981200"/>
            <a:ext cx="75438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A tulajdon elleni szabálysértés (elzárással is büntethető)</a:t>
            </a: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Természetvédelmi szabálysértés</a:t>
            </a: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Szeszesital-árusítás, -kiszolgálás és -fogyasztás tilalmának megszegése</a:t>
            </a: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Jogosulatlan közterületi értékesítés</a:t>
            </a:r>
          </a:p>
          <a:p>
            <a:pPr>
              <a:lnSpc>
                <a:spcPct val="80000"/>
              </a:lnSpc>
            </a:pP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A PÉNZÜGYI ÉS KERESKEDELMI SZABÁLYSÉRTÉSEK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dirty="0" smtClean="0">
                <a:effectLst/>
              </a:rPr>
              <a:t>Vámszabálysértés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dirty="0" smtClean="0">
                <a:effectLst/>
              </a:rPr>
              <a:t>Vámszabálysértés elkövetőjének segítése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dirty="0" smtClean="0">
                <a:effectLst/>
              </a:rPr>
              <a:t>Vámorgazdaság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dirty="0" smtClean="0">
                <a:effectLst/>
              </a:rPr>
              <a:t> Fémjelzési szabálysértés</a:t>
            </a:r>
          </a:p>
          <a:p>
            <a:pPr>
              <a:lnSpc>
                <a:spcPct val="80000"/>
              </a:lnSpc>
            </a:pPr>
            <a:endParaRPr lang="hu-HU" altLang="hu-HU" sz="20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895515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66800" y="304800"/>
            <a:ext cx="10764982" cy="14319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2800" smtClean="0">
                <a:solidFill>
                  <a:srgbClr val="FFCC00"/>
                </a:solidFill>
              </a:rPr>
              <a:t>AZ ÉLELMISZERLÁNC-BIZTONSÁGI ÉS FOGYASZTÓVÉDELMI SZABÁLYSÉRTÉSEK</a:t>
            </a:r>
            <a:br>
              <a:rPr lang="hu-HU" altLang="hu-HU" sz="2800" smtClean="0">
                <a:solidFill>
                  <a:srgbClr val="FFCC00"/>
                </a:solidFill>
              </a:rPr>
            </a:br>
            <a:r>
              <a:rPr lang="hu-HU" altLang="hu-HU" sz="1600" smtClean="0"/>
              <a:t>(versenyjog szabálysértések)</a:t>
            </a:r>
            <a:endParaRPr lang="hu-HU" altLang="hu-HU" sz="1600" dirty="0" smtClean="0"/>
          </a:p>
        </p:txBody>
      </p:sp>
      <p:sp>
        <p:nvSpPr>
          <p:cNvPr id="4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1066800" y="1981200"/>
            <a:ext cx="10764982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Versenytárs utánzása</a:t>
            </a: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Árdrágítás</a:t>
            </a: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Árak megállapításának, közlésének és feltüntetésének elmulasztása</a:t>
            </a: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szabálysértést követ el.</a:t>
            </a: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Minőség tanúsítási kötelezettség megszegése</a:t>
            </a: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Megfelelőségi jelölés jogosulatlan használata</a:t>
            </a: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Rossz minőségű termék forgalomba hozatala</a:t>
            </a: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Vásárlók megkárosítása</a:t>
            </a: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Élelmiszer engedély nélküli előállítása, forgalomba hozatala</a:t>
            </a: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Iparjogvédelmi jogok megsértése</a:t>
            </a:r>
          </a:p>
          <a:p>
            <a:pPr>
              <a:lnSpc>
                <a:spcPct val="80000"/>
              </a:lnSpc>
            </a:pP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hu-HU" altLang="hu-HU" sz="20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87233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066800" y="304800"/>
            <a:ext cx="9287164" cy="1431925"/>
          </a:xfrm>
          <a:prstGeom prst="rect">
            <a:avLst/>
          </a:prstGeom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3200" dirty="0" smtClean="0">
                <a:solidFill>
                  <a:schemeClr val="accent1"/>
                </a:solidFill>
              </a:rPr>
              <a:t>MILYEN tevékenység vagy mulasztás veszélyes a társadalomra?</a:t>
            </a:r>
            <a:br>
              <a:rPr lang="hu-HU" altLang="hu-HU" sz="3200" dirty="0" smtClean="0">
                <a:solidFill>
                  <a:schemeClr val="accent1"/>
                </a:solidFill>
              </a:rPr>
            </a:br>
            <a:endParaRPr lang="hu-HU" altLang="hu-HU" sz="3200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491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066800" y="304800"/>
            <a:ext cx="7543800" cy="942109"/>
          </a:xfrm>
          <a:prstGeom prst="rect">
            <a:avLst/>
          </a:prstGeom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hu-HU" sz="4800" dirty="0" smtClean="0">
                <a:solidFill>
                  <a:schemeClr val="accent1"/>
                </a:solidFill>
              </a:rPr>
              <a:t>KI KÖVETI EL?</a:t>
            </a:r>
            <a:endParaRPr lang="hu-HU" sz="4800" dirty="0" smtClean="0">
              <a:solidFill>
                <a:schemeClr val="accent1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1981200"/>
            <a:ext cx="9998364" cy="411480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hu-HU" altLang="hu-HU" dirty="0" smtClean="0"/>
              <a:t>TETTES  (társtettes, közvetett tettes)</a:t>
            </a:r>
          </a:p>
          <a:p>
            <a:pPr eaLnBrk="1" hangingPunct="1"/>
            <a:endParaRPr lang="hu-HU" altLang="hu-HU" dirty="0" smtClean="0"/>
          </a:p>
          <a:p>
            <a:pPr eaLnBrk="1" hangingPunct="1"/>
            <a:r>
              <a:rPr lang="hu-HU" altLang="hu-HU" dirty="0" smtClean="0"/>
              <a:t>Felelősségre vonható:  a felbujtó és a bűnsegéd is.</a:t>
            </a:r>
          </a:p>
          <a:p>
            <a:pPr eaLnBrk="1" hangingPunct="1"/>
            <a:endParaRPr lang="hu-HU" altLang="hu-HU" dirty="0" smtClean="0"/>
          </a:p>
          <a:p>
            <a:pPr eaLnBrk="1" hangingPunct="1"/>
            <a:endParaRPr lang="hu-HU" altLang="hu-HU" dirty="0" smtClean="0"/>
          </a:p>
        </p:txBody>
      </p:sp>
    </p:spTree>
    <p:extLst>
      <p:ext uri="{BB962C8B-B14F-4D97-AF65-F5344CB8AC3E}">
        <p14:creationId xmlns:p14="http://schemas.microsoft.com/office/powerpoint/2010/main" val="1488879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066799" y="304800"/>
            <a:ext cx="10580255" cy="1431925"/>
          </a:xfrm>
          <a:prstGeom prst="rect">
            <a:avLst/>
          </a:prstGeom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hu-HU" sz="4800" dirty="0" smtClean="0">
                <a:solidFill>
                  <a:schemeClr val="accent1"/>
                </a:solidFill>
              </a:rPr>
              <a:t>ELKÖVETÉSI MAGATARTÁS</a:t>
            </a:r>
            <a:endParaRPr lang="hu-HU" sz="4800" dirty="0" smtClean="0">
              <a:solidFill>
                <a:schemeClr val="accent1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359890" y="1436254"/>
            <a:ext cx="9065491" cy="4114800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endParaRPr lang="hu-HU" dirty="0" smtClean="0"/>
          </a:p>
          <a:p>
            <a:pPr eaLnBrk="1" hangingPunct="1">
              <a:defRPr/>
            </a:pPr>
            <a:endParaRPr lang="hu-HU" dirty="0" smtClean="0"/>
          </a:p>
          <a:p>
            <a:pPr eaLnBrk="1" hangingPunct="1">
              <a:defRPr/>
            </a:pPr>
            <a:r>
              <a:rPr lang="hu-HU" sz="4400" b="1" dirty="0" smtClean="0"/>
              <a:t>SZÁNDÉKOS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hu-HU" sz="4400" b="1" dirty="0" smtClean="0"/>
              <a:t>						</a:t>
            </a:r>
            <a:r>
              <a:rPr lang="hu-HU" sz="4400" dirty="0" smtClean="0">
                <a:solidFill>
                  <a:srgbClr val="FFCC00"/>
                </a:solidFill>
              </a:rPr>
              <a:t>VAGY</a:t>
            </a:r>
          </a:p>
          <a:p>
            <a:pPr eaLnBrk="1" hangingPunct="1">
              <a:defRPr/>
            </a:pPr>
            <a:r>
              <a:rPr lang="hu-HU" sz="4400" b="1" dirty="0" smtClean="0"/>
              <a:t>GONDATLAN</a:t>
            </a:r>
          </a:p>
        </p:txBody>
      </p:sp>
    </p:spTree>
    <p:extLst>
      <p:ext uri="{BB962C8B-B14F-4D97-AF65-F5344CB8AC3E}">
        <p14:creationId xmlns:p14="http://schemas.microsoft.com/office/powerpoint/2010/main" val="3202371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3" name="Téglalap 2"/>
          <p:cNvSpPr/>
          <p:nvPr/>
        </p:nvSpPr>
        <p:spPr>
          <a:xfrm>
            <a:off x="1007435" y="732043"/>
            <a:ext cx="76204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sz="2800" dirty="0" smtClean="0">
                <a:solidFill>
                  <a:schemeClr val="accent1"/>
                </a:solidFill>
              </a:rPr>
              <a:t>NEM ÁLLAPÍTHATÓ MEG SZABÁLYSÉRTÉS:</a:t>
            </a:r>
            <a:endParaRPr lang="hu-HU" sz="2800" dirty="0">
              <a:solidFill>
                <a:schemeClr val="accent1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799" y="1981200"/>
            <a:ext cx="10801927" cy="411480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hu-HU" altLang="hu-HU" sz="4000" dirty="0" smtClean="0"/>
              <a:t>ha a tevékenység vagy a mulasztás </a:t>
            </a:r>
            <a:endParaRPr lang="hu-HU" altLang="hu-HU" sz="4000" dirty="0" smtClean="0"/>
          </a:p>
          <a:p>
            <a:pPr marL="0" indent="0" eaLnBrk="1" hangingPunct="1">
              <a:buNone/>
            </a:pPr>
            <a:r>
              <a:rPr lang="hu-HU" altLang="hu-HU" sz="4000" dirty="0" smtClean="0"/>
              <a:t>bűncselekményt </a:t>
            </a:r>
            <a:r>
              <a:rPr lang="hu-HU" altLang="hu-HU" sz="4000" dirty="0" smtClean="0"/>
              <a:t>valósít meg, </a:t>
            </a:r>
          </a:p>
          <a:p>
            <a:pPr eaLnBrk="1" hangingPunct="1"/>
            <a:endParaRPr lang="hu-HU" altLang="hu-HU" sz="4000" dirty="0" smtClean="0"/>
          </a:p>
          <a:p>
            <a:pPr eaLnBrk="1" hangingPunct="1"/>
            <a:r>
              <a:rPr lang="hu-HU" altLang="hu-HU" sz="4000" dirty="0" smtClean="0"/>
              <a:t>ha a tevékenységre vagy mulasztásra </a:t>
            </a:r>
            <a:endParaRPr lang="hu-HU" altLang="hu-HU" sz="4000" dirty="0" smtClean="0"/>
          </a:p>
          <a:p>
            <a:pPr marL="0" indent="0" eaLnBrk="1" hangingPunct="1">
              <a:buNone/>
            </a:pPr>
            <a:r>
              <a:rPr lang="hu-HU" altLang="hu-HU" sz="4000" dirty="0" smtClean="0"/>
              <a:t>közigazgatási </a:t>
            </a:r>
            <a:r>
              <a:rPr lang="hu-HU" altLang="hu-HU" sz="4000" dirty="0" smtClean="0"/>
              <a:t>bírság kerül kiszabásra</a:t>
            </a:r>
          </a:p>
          <a:p>
            <a:pPr eaLnBrk="1" hangingPunct="1"/>
            <a:endParaRPr lang="hu-HU" altLang="hu-HU" sz="4000" dirty="0" smtClean="0"/>
          </a:p>
          <a:p>
            <a:pPr eaLnBrk="1" hangingPunct="1"/>
            <a:endParaRPr lang="hu-HU" altLang="hu-HU" sz="4000" dirty="0" smtClean="0"/>
          </a:p>
        </p:txBody>
      </p:sp>
    </p:spTree>
    <p:extLst>
      <p:ext uri="{BB962C8B-B14F-4D97-AF65-F5344CB8AC3E}">
        <p14:creationId xmlns:p14="http://schemas.microsoft.com/office/powerpoint/2010/main" val="2529978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1469477" y="565788"/>
            <a:ext cx="55787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800" dirty="0" smtClean="0">
                <a:solidFill>
                  <a:srgbClr val="FFCC00"/>
                </a:solidFill>
              </a:rPr>
              <a:t>FELELŐSSÉGET KIZÁRÓ OKOK</a:t>
            </a:r>
            <a:endParaRPr lang="hu-HU" sz="280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799" y="1981200"/>
            <a:ext cx="10478656" cy="4114800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hu-HU" altLang="hu-HU" sz="2800" dirty="0" smtClean="0"/>
              <a:t> -  </a:t>
            </a:r>
            <a:r>
              <a:rPr lang="hu-HU" altLang="hu-HU" sz="2800" b="1" dirty="0" smtClean="0"/>
              <a:t>a cselekmény elkövetésekor a 14. életévét nem töltötte be,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hu-HU" altLang="hu-HU" sz="2800" b="1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hu-HU" altLang="hu-HU" sz="2800" b="1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hu-HU" altLang="hu-HU" sz="2800" b="1" dirty="0" smtClean="0"/>
              <a:t>-  a cselekményt az elmeműködésnek a </a:t>
            </a:r>
            <a:r>
              <a:rPr lang="hu-HU" altLang="hu-HU" sz="2800" b="1" dirty="0" err="1" smtClean="0"/>
              <a:t>beszámíthatóságot</a:t>
            </a:r>
            <a:r>
              <a:rPr lang="hu-HU" altLang="hu-HU" sz="2800" b="1" dirty="0" smtClean="0"/>
              <a:t> kizáró kóros állapotában,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hu-HU" altLang="hu-HU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3628297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39C5FA6E-F644-4C56-9DF5-30217226BB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431371" y="5925277"/>
            <a:ext cx="576064" cy="607923"/>
          </a:xfrm>
          <a:prstGeom prst="rect">
            <a:avLst/>
          </a:prstGeom>
        </p:spPr>
      </p:pic>
      <p:sp>
        <p:nvSpPr>
          <p:cNvPr id="3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808182" y="983673"/>
            <a:ext cx="11125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hu-HU" altLang="hu-HU" b="1" dirty="0" smtClean="0"/>
              <a:t>kényszer vagy fenyegetés hatása alatt,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hu-HU" altLang="hu-HU" b="1" dirty="0" smtClean="0"/>
              <a:t>- tévedésben,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hu-HU" altLang="hu-HU" b="1" dirty="0" smtClean="0"/>
              <a:t>- jogos védelemben vagy végszükségben követte el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hu-HU" altLang="hu-HU" b="1" dirty="0" smtClean="0"/>
              <a:t>aki a cselekményt a </a:t>
            </a:r>
            <a:r>
              <a:rPr lang="hu-HU" altLang="hu-HU" b="1" dirty="0" err="1" smtClean="0"/>
              <a:t>beszámíthatóságot</a:t>
            </a:r>
            <a:r>
              <a:rPr lang="hu-HU" altLang="hu-HU" b="1" dirty="0" smtClean="0"/>
              <a:t> korlátozó elmeállapotban követte el</a:t>
            </a:r>
          </a:p>
          <a:p>
            <a:pPr>
              <a:lnSpc>
                <a:spcPct val="90000"/>
              </a:lnSpc>
            </a:pPr>
            <a:endParaRPr lang="hu-HU" altLang="hu-HU" dirty="0" smtClean="0">
              <a:effectLst/>
            </a:endParaRPr>
          </a:p>
        </p:txBody>
      </p:sp>
      <p:sp>
        <p:nvSpPr>
          <p:cNvPr id="4" name="Téglalap 3"/>
          <p:cNvSpPr/>
          <p:nvPr/>
        </p:nvSpPr>
        <p:spPr>
          <a:xfrm>
            <a:off x="194858" y="224043"/>
            <a:ext cx="55787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800" dirty="0" smtClean="0">
                <a:solidFill>
                  <a:srgbClr val="FFCC00"/>
                </a:solidFill>
              </a:rPr>
              <a:t>FELELŐSSÉGET KIZÁRÓ OKOK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209709781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918</Words>
  <Application>Microsoft Office PowerPoint</Application>
  <PresentationFormat>Szélesvásznú</PresentationFormat>
  <Paragraphs>178</Paragraphs>
  <Slides>31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2</vt:i4>
      </vt:variant>
      <vt:variant>
        <vt:lpstr>Diacímek</vt:lpstr>
      </vt:variant>
      <vt:variant>
        <vt:i4>31</vt:i4>
      </vt:variant>
    </vt:vector>
  </HeadingPairs>
  <TitlesOfParts>
    <vt:vector size="37" baseType="lpstr">
      <vt:lpstr>맑은 고딕</vt:lpstr>
      <vt:lpstr>Arial</vt:lpstr>
      <vt:lpstr>Arial Unicode MS</vt:lpstr>
      <vt:lpstr>Wingdings</vt:lpstr>
      <vt:lpstr>Cover and End Slide Master</vt:lpstr>
      <vt:lpstr>Contents Slide Master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Oktató</dc:creator>
  <cp:lastModifiedBy>Oktató</cp:lastModifiedBy>
  <cp:revision>3</cp:revision>
  <dcterms:created xsi:type="dcterms:W3CDTF">2020-08-27T07:32:24Z</dcterms:created>
  <dcterms:modified xsi:type="dcterms:W3CDTF">2020-08-27T07:56:59Z</dcterms:modified>
</cp:coreProperties>
</file>